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Sofia"/>
      <p:regular r:id="rId56"/>
    </p:embeddedFont>
    <p:embeddedFont>
      <p:font typeface="Fondamento"/>
      <p:regular r:id="rId57"/>
      <p:italic r:id="rId58"/>
    </p:embeddedFont>
    <p:embeddedFont>
      <p:font typeface="Sora"/>
      <p:regular r:id="rId59"/>
      <p:bold r:id="rId60"/>
    </p:embeddedFont>
    <p:embeddedFont>
      <p:font typeface="Kaisei Decol"/>
      <p:regular r:id="rId61"/>
      <p:bold r:id="rId62"/>
    </p:embeddedFont>
    <p:embeddedFont>
      <p:font typeface="Montserrat Underline"/>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29E227-B840-4AC2-87A2-93A044C9860B}">
  <a:tblStyle styleId="{C429E227-B840-4AC2-87A2-93A044C986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7367D78-8B1A-4C8E-91F6-91740628C29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KaiseiDecol-bold.fntdata"/><Relationship Id="rId61" Type="http://schemas.openxmlformats.org/officeDocument/2006/relationships/font" Target="fonts/KaiseiDecol-regular.fntdata"/><Relationship Id="rId20" Type="http://schemas.openxmlformats.org/officeDocument/2006/relationships/slide" Target="slides/slide15.xml"/><Relationship Id="rId64" Type="http://schemas.openxmlformats.org/officeDocument/2006/relationships/font" Target="fonts/MontserratUnderline-bold.fntdata"/><Relationship Id="rId63" Type="http://schemas.openxmlformats.org/officeDocument/2006/relationships/font" Target="fonts/MontserratUnderline-regular.fntdata"/><Relationship Id="rId22" Type="http://schemas.openxmlformats.org/officeDocument/2006/relationships/slide" Target="slides/slide17.xml"/><Relationship Id="rId66" Type="http://schemas.openxmlformats.org/officeDocument/2006/relationships/font" Target="fonts/MontserratUnderline-boldItalic.fntdata"/><Relationship Id="rId21" Type="http://schemas.openxmlformats.org/officeDocument/2006/relationships/slide" Target="slides/slide16.xml"/><Relationship Id="rId65" Type="http://schemas.openxmlformats.org/officeDocument/2006/relationships/font" Target="fonts/MontserratUnderline-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ora-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Fondamento-regular.fntdata"/><Relationship Id="rId12" Type="http://schemas.openxmlformats.org/officeDocument/2006/relationships/slide" Target="slides/slide7.xml"/><Relationship Id="rId56" Type="http://schemas.openxmlformats.org/officeDocument/2006/relationships/font" Target="fonts/Sofia-regular.fntdata"/><Relationship Id="rId15" Type="http://schemas.openxmlformats.org/officeDocument/2006/relationships/slide" Target="slides/slide10.xml"/><Relationship Id="rId59" Type="http://schemas.openxmlformats.org/officeDocument/2006/relationships/font" Target="fonts/Sora-regular.fntdata"/><Relationship Id="rId14" Type="http://schemas.openxmlformats.org/officeDocument/2006/relationships/slide" Target="slides/slide9.xml"/><Relationship Id="rId58" Type="http://schemas.openxmlformats.org/officeDocument/2006/relationships/font" Target="fonts/Fondamen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dc26b406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dc26b406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dc21cf395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dc21cf395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dc21cf39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dc21cf39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dc21cf39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dc21cf39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6dc21cf395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6dc21cf395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dc21cf39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dc21cf39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dc21cf395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dc21cf39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dc21cf395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dc21cf395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dc21cf39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dc21cf395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dc21cf395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dc21cf395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dc21cf3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6dc21cf3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dc21cf395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dc21cf395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dc21cf395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dc21cf395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dc21cf39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6dc21cf39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dc21cf395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dc21cf395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dc21cf395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dc21cf395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6dc21cf39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6dc21cf39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6dc21cf39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6dc21cf39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dc21cf39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6dc21cf39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6dc21cf395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6dc21cf395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dc21cf395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dc21cf395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22a33463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22a33463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6dc21cf39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6dc21cf39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6dc21cf395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6dc21cf395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6dc21cf39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6dc21cf39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6dc21cf395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6dc21cf395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dc21cf39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dc21cf39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6dc21cf395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6dc21cf395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dc21cf395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6dc21cf395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dc21cf395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6dc21cf395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a4b344756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a4b344756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dc21cf395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6dc21cf395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2a334631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22a334631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6dc21cf395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6dc21cf395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6dc21cf395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6dc21cf395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dc21cf395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dc21cf395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6dc21cf395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6dc21cf395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6dc21cf395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6dc21cf395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6dc21cf395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6dc21cf395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dc21cf395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dc21cf395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6dc21cf395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6dc21cf395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6dc21cf395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6dc21cf395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6dc21cf395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6dc21cf395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22a334631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22a334631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dc21cf395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dc21cf395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4b344756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4b344756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dc21cf39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6dc21cf39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6dc21cf39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6dc21cf39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dc26b40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dc26b40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rgbClr val="87BEAE"/>
            </a:gs>
            <a:gs pos="100000">
              <a:srgbClr val="0F7D5D"/>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486475" y="732375"/>
            <a:ext cx="2844050" cy="3100450"/>
            <a:chOff x="486475" y="732375"/>
            <a:chExt cx="2844050" cy="3100450"/>
          </a:xfrm>
        </p:grpSpPr>
        <p:sp>
          <p:nvSpPr>
            <p:cNvPr id="11" name="Google Shape;11;p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 name="Google Shape;12;p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3" name="Google Shape;13;p2"/>
          <p:cNvSpPr txBox="1"/>
          <p:nvPr>
            <p:ph type="ctrTitle"/>
          </p:nvPr>
        </p:nvSpPr>
        <p:spPr>
          <a:xfrm>
            <a:off x="3064950" y="220725"/>
            <a:ext cx="5621400" cy="2033100"/>
          </a:xfrm>
          <a:prstGeom prst="rect">
            <a:avLst/>
          </a:prstGeom>
          <a:noFill/>
        </p:spPr>
        <p:txBody>
          <a:bodyPr anchorCtr="0" anchor="b" bIns="91425" lIns="91425" spcFirstLastPara="1" rIns="91425" wrap="square" tIns="91425">
            <a:normAutofit/>
          </a:bodyPr>
          <a:lstStyle>
            <a:lvl1pPr lvl="0" algn="ctr">
              <a:spcBef>
                <a:spcPts val="0"/>
              </a:spcBef>
              <a:spcAft>
                <a:spcPts val="0"/>
              </a:spcAft>
              <a:buClr>
                <a:srgbClr val="C00000"/>
              </a:buClr>
              <a:buSzPts val="4000"/>
              <a:buFont typeface="Sora"/>
              <a:buNone/>
              <a:defRPr sz="4000">
                <a:solidFill>
                  <a:srgbClr val="C00000"/>
                </a:solidFill>
                <a:latin typeface="Sora"/>
                <a:ea typeface="Sora"/>
                <a:cs typeface="Sora"/>
                <a:sym typeface="S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E4121"/>
              </a:buClr>
              <a:buSzPts val="3200"/>
              <a:buFont typeface="Avenir"/>
              <a:buNone/>
              <a:defRPr sz="3200">
                <a:solidFill>
                  <a:srgbClr val="4E4121"/>
                </a:solidFill>
                <a:latin typeface="Avenir"/>
                <a:ea typeface="Avenir"/>
                <a:cs typeface="Avenir"/>
                <a:sym typeface="Aveni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solidFill>
                  <a:srgbClr val="B54561"/>
                </a:solidFill>
                <a:latin typeface="Montserrat Underline"/>
                <a:ea typeface="Montserrat Underline"/>
                <a:cs typeface="Montserrat Underline"/>
                <a:sym typeface="Montserrat Underline"/>
              </a:rPr>
              <a:t>Rahul Bhadani</a:t>
            </a:r>
            <a:endParaRPr b="1" i="1" sz="1300">
              <a:solidFill>
                <a:srgbClr val="B54561"/>
              </a:solidFill>
              <a:latin typeface="Montserrat Underline"/>
              <a:ea typeface="Montserrat Underline"/>
              <a:cs typeface="Montserrat Underline"/>
              <a:sym typeface="Montserrat Underline"/>
            </a:endParaRPr>
          </a:p>
        </p:txBody>
      </p:sp>
      <p:pic>
        <p:nvPicPr>
          <p:cNvPr descr="File:UAHuntsville logo.png - Wikipedia" id="17" name="Google Shape;17;p2"/>
          <p:cNvPicPr preferRelativeResize="0"/>
          <p:nvPr/>
        </p:nvPicPr>
        <p:blipFill>
          <a:blip r:embed="rId2">
            <a:alphaModFix/>
          </a:blip>
          <a:stretch>
            <a:fillRect/>
          </a:stretch>
        </p:blipFill>
        <p:spPr>
          <a:xfrm>
            <a:off x="766800" y="1886302"/>
            <a:ext cx="1961237"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txBox="1"/>
          <p:nvPr>
            <p:ph hasCustomPrompt="1" type="title"/>
          </p:nvPr>
        </p:nvSpPr>
        <p:spPr>
          <a:xfrm>
            <a:off x="6725" y="0"/>
            <a:ext cx="9144000" cy="3076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8" name="Google Shape;10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grpSp>
        <p:nvGrpSpPr>
          <p:cNvPr id="109" name="Google Shape;109;p11"/>
          <p:cNvGrpSpPr/>
          <p:nvPr/>
        </p:nvGrpSpPr>
        <p:grpSpPr>
          <a:xfrm>
            <a:off x="-3514" y="4467527"/>
            <a:ext cx="1582919" cy="689559"/>
            <a:chOff x="39024" y="4433865"/>
            <a:chExt cx="1582919" cy="689559"/>
          </a:xfrm>
        </p:grpSpPr>
        <p:grpSp>
          <p:nvGrpSpPr>
            <p:cNvPr id="110" name="Google Shape;110;p11"/>
            <p:cNvGrpSpPr/>
            <p:nvPr/>
          </p:nvGrpSpPr>
          <p:grpSpPr>
            <a:xfrm>
              <a:off x="39030" y="4433865"/>
              <a:ext cx="620856" cy="676828"/>
              <a:chOff x="486475" y="732375"/>
              <a:chExt cx="2844050" cy="3100450"/>
            </a:xfrm>
          </p:grpSpPr>
          <p:sp>
            <p:nvSpPr>
              <p:cNvPr id="111" name="Google Shape;111;p11"/>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2" name="Google Shape;112;p11"/>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13" name="Google Shape;113;p11"/>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chemeClr val="accent3"/>
                  </a:solidFill>
                  <a:latin typeface="Kaisei Decol"/>
                  <a:ea typeface="Kaisei Decol"/>
                  <a:cs typeface="Kaisei Decol"/>
                  <a:sym typeface="Kaisei Decol"/>
                </a:rPr>
                <a:t>ahul Bhadani</a:t>
              </a:r>
              <a:endParaRPr sz="1000">
                <a:solidFill>
                  <a:srgbClr val="FFD500"/>
                </a:solidFill>
                <a:latin typeface="Kaisei Decol"/>
                <a:ea typeface="Kaisei Decol"/>
                <a:cs typeface="Kaisei Decol"/>
                <a:sym typeface="Kaisei Decol"/>
              </a:endParaRPr>
            </a:p>
          </p:txBody>
        </p:sp>
        <p:sp>
          <p:nvSpPr>
            <p:cNvPr id="114" name="Google Shape;114;p11"/>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2"/>
          <p:cNvGrpSpPr/>
          <p:nvPr/>
        </p:nvGrpSpPr>
        <p:grpSpPr>
          <a:xfrm>
            <a:off x="8376876" y="4312657"/>
            <a:ext cx="773297" cy="843012"/>
            <a:chOff x="8376876" y="4312657"/>
            <a:chExt cx="773297" cy="843012"/>
          </a:xfrm>
        </p:grpSpPr>
        <p:grpSp>
          <p:nvGrpSpPr>
            <p:cNvPr id="117" name="Google Shape;117;p12"/>
            <p:cNvGrpSpPr/>
            <p:nvPr/>
          </p:nvGrpSpPr>
          <p:grpSpPr>
            <a:xfrm>
              <a:off x="8376876" y="4312657"/>
              <a:ext cx="773297" cy="843012"/>
              <a:chOff x="486475" y="732375"/>
              <a:chExt cx="2844050" cy="3100450"/>
            </a:xfrm>
          </p:grpSpPr>
          <p:sp>
            <p:nvSpPr>
              <p:cNvPr id="118" name="Google Shape;118;p1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9" name="Google Shape;119;p1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120" name="Google Shape;120;p12"/>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121" name="Google Shape;121;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2" name="Google Shape;122;p12"/>
          <p:cNvGrpSpPr/>
          <p:nvPr/>
        </p:nvGrpSpPr>
        <p:grpSpPr>
          <a:xfrm>
            <a:off x="-3514" y="4467527"/>
            <a:ext cx="1582919" cy="689559"/>
            <a:chOff x="39024" y="4433865"/>
            <a:chExt cx="1582919" cy="689559"/>
          </a:xfrm>
        </p:grpSpPr>
        <p:grpSp>
          <p:nvGrpSpPr>
            <p:cNvPr id="123" name="Google Shape;123;p12"/>
            <p:cNvGrpSpPr/>
            <p:nvPr/>
          </p:nvGrpSpPr>
          <p:grpSpPr>
            <a:xfrm>
              <a:off x="39030" y="4433865"/>
              <a:ext cx="620856" cy="676828"/>
              <a:chOff x="486475" y="732375"/>
              <a:chExt cx="2844050" cy="3100450"/>
            </a:xfrm>
          </p:grpSpPr>
          <p:sp>
            <p:nvSpPr>
              <p:cNvPr id="124" name="Google Shape;124;p12"/>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5" name="Google Shape;125;p12"/>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26" name="Google Shape;126;p12"/>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chemeClr val="accent3"/>
                  </a:solidFill>
                  <a:latin typeface="Kaisei Decol"/>
                  <a:ea typeface="Kaisei Decol"/>
                  <a:cs typeface="Kaisei Decol"/>
                  <a:sym typeface="Kaisei Decol"/>
                </a:rPr>
                <a:t>ahul Bhadani</a:t>
              </a:r>
              <a:endParaRPr sz="1000">
                <a:solidFill>
                  <a:srgbClr val="FFD500"/>
                </a:solidFill>
                <a:latin typeface="Kaisei Decol"/>
                <a:ea typeface="Kaisei Decol"/>
                <a:cs typeface="Kaisei Decol"/>
                <a:sym typeface="Kaisei Decol"/>
              </a:endParaRPr>
            </a:p>
          </p:txBody>
        </p:sp>
        <p:sp>
          <p:nvSpPr>
            <p:cNvPr id="127" name="Google Shape;127;p12"/>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311700" y="22270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561545" y="2001676"/>
            <a:ext cx="978922" cy="1067175"/>
            <a:chOff x="486475" y="732375"/>
            <a:chExt cx="2844050" cy="3100450"/>
          </a:xfrm>
        </p:grpSpPr>
        <p:sp>
          <p:nvSpPr>
            <p:cNvPr id="22" name="Google Shape;22;p3"/>
            <p:cNvSpPr/>
            <p:nvPr/>
          </p:nvSpPr>
          <p:spPr>
            <a:xfrm>
              <a:off x="486475" y="732375"/>
              <a:ext cx="2390100" cy="24639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3" name="Google Shape;23;p3"/>
            <p:cNvSpPr/>
            <p:nvPr/>
          </p:nvSpPr>
          <p:spPr>
            <a:xfrm>
              <a:off x="1785825" y="2240425"/>
              <a:ext cx="1544700" cy="15924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76876" y="4312657"/>
            <a:ext cx="773297" cy="843012"/>
            <a:chOff x="8376876" y="4312657"/>
            <a:chExt cx="773297" cy="843012"/>
          </a:xfrm>
        </p:grpSpPr>
        <p:grpSp>
          <p:nvGrpSpPr>
            <p:cNvPr id="26" name="Google Shape;26;p4"/>
            <p:cNvGrpSpPr/>
            <p:nvPr/>
          </p:nvGrpSpPr>
          <p:grpSpPr>
            <a:xfrm>
              <a:off x="8376876" y="4312657"/>
              <a:ext cx="773297" cy="843012"/>
              <a:chOff x="486475" y="732375"/>
              <a:chExt cx="2844050" cy="3100450"/>
            </a:xfrm>
          </p:grpSpPr>
          <p:sp>
            <p:nvSpPr>
              <p:cNvPr id="27" name="Google Shape;27;p4"/>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8" name="Google Shape;28;p4"/>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29" name="Google Shape;29;p4"/>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30" name="Google Shape;30;p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lnSpc>
                <a:spcPct val="115000"/>
              </a:lnSpc>
              <a:spcBef>
                <a:spcPts val="0"/>
              </a:spcBef>
              <a:spcAft>
                <a:spcPts val="0"/>
              </a:spcAft>
              <a:buSzPts val="2100"/>
              <a:buChar char="●"/>
              <a:defRPr/>
            </a:lvl1pPr>
            <a:lvl2pPr indent="-336550" lvl="1" marL="914400">
              <a:lnSpc>
                <a:spcPct val="115000"/>
              </a:lnSpc>
              <a:spcBef>
                <a:spcPts val="1000"/>
              </a:spcBef>
              <a:spcAft>
                <a:spcPts val="0"/>
              </a:spcAft>
              <a:buSzPts val="1700"/>
              <a:buChar char="○"/>
              <a:defRPr/>
            </a:lvl2pPr>
            <a:lvl3pPr indent="-336550" lvl="2" marL="1371600">
              <a:lnSpc>
                <a:spcPct val="115000"/>
              </a:lnSpc>
              <a:spcBef>
                <a:spcPts val="1000"/>
              </a:spcBef>
              <a:spcAft>
                <a:spcPts val="0"/>
              </a:spcAft>
              <a:buSzPts val="1700"/>
              <a:buChar char="■"/>
              <a:defRPr/>
            </a:lvl3pPr>
            <a:lvl4pPr indent="-336550" lvl="3" marL="1828800">
              <a:lnSpc>
                <a:spcPct val="115000"/>
              </a:lnSpc>
              <a:spcBef>
                <a:spcPts val="1000"/>
              </a:spcBef>
              <a:spcAft>
                <a:spcPts val="0"/>
              </a:spcAft>
              <a:buSzPts val="1700"/>
              <a:buChar char="●"/>
              <a:defRPr/>
            </a:lvl4pPr>
            <a:lvl5pPr indent="-336550" lvl="4" marL="2286000">
              <a:lnSpc>
                <a:spcPct val="115000"/>
              </a:lnSpc>
              <a:spcBef>
                <a:spcPts val="1000"/>
              </a:spcBef>
              <a:spcAft>
                <a:spcPts val="0"/>
              </a:spcAft>
              <a:buSzPts val="1700"/>
              <a:buChar char="○"/>
              <a:defRPr/>
            </a:lvl5pPr>
            <a:lvl6pPr indent="-336550" lvl="5" marL="2743200">
              <a:lnSpc>
                <a:spcPct val="115000"/>
              </a:lnSpc>
              <a:spcBef>
                <a:spcPts val="1000"/>
              </a:spcBef>
              <a:spcAft>
                <a:spcPts val="0"/>
              </a:spcAft>
              <a:buSzPts val="1700"/>
              <a:buChar char="■"/>
              <a:defRPr/>
            </a:lvl6pPr>
            <a:lvl7pPr indent="-336550" lvl="6" marL="3200400">
              <a:lnSpc>
                <a:spcPct val="115000"/>
              </a:lnSpc>
              <a:spcBef>
                <a:spcPts val="1000"/>
              </a:spcBef>
              <a:spcAft>
                <a:spcPts val="0"/>
              </a:spcAft>
              <a:buSzPts val="1700"/>
              <a:buChar char="●"/>
              <a:defRPr/>
            </a:lvl7pPr>
            <a:lvl8pPr indent="-336550" lvl="7" marL="3657600">
              <a:lnSpc>
                <a:spcPct val="115000"/>
              </a:lnSpc>
              <a:spcBef>
                <a:spcPts val="1000"/>
              </a:spcBef>
              <a:spcAft>
                <a:spcPts val="0"/>
              </a:spcAft>
              <a:buSzPts val="1700"/>
              <a:buChar char="○"/>
              <a:defRPr/>
            </a:lvl8pPr>
            <a:lvl9pPr indent="-336550" lvl="8" marL="4114800">
              <a:lnSpc>
                <a:spcPct val="115000"/>
              </a:lnSpc>
              <a:spcBef>
                <a:spcPts val="1000"/>
              </a:spcBef>
              <a:spcAft>
                <a:spcPts val="1000"/>
              </a:spcAft>
              <a:buSzPts val="1700"/>
              <a:buChar char="■"/>
              <a:defRPr/>
            </a:lvl9pPr>
          </a:lstStyle>
          <a:p/>
        </p:txBody>
      </p:sp>
      <p:sp>
        <p:nvSpPr>
          <p:cNvPr id="32" name="Google Shape;32;p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4"/>
          <p:cNvGrpSpPr/>
          <p:nvPr/>
        </p:nvGrpSpPr>
        <p:grpSpPr>
          <a:xfrm>
            <a:off x="-3514" y="4467527"/>
            <a:ext cx="1582919" cy="689559"/>
            <a:chOff x="39024" y="4433865"/>
            <a:chExt cx="1582919" cy="689559"/>
          </a:xfrm>
        </p:grpSpPr>
        <p:grpSp>
          <p:nvGrpSpPr>
            <p:cNvPr id="34" name="Google Shape;34;p4"/>
            <p:cNvGrpSpPr/>
            <p:nvPr/>
          </p:nvGrpSpPr>
          <p:grpSpPr>
            <a:xfrm>
              <a:off x="39030" y="4433865"/>
              <a:ext cx="620856" cy="676828"/>
              <a:chOff x="486475" y="732375"/>
              <a:chExt cx="2844050" cy="3100450"/>
            </a:xfrm>
          </p:grpSpPr>
          <p:sp>
            <p:nvSpPr>
              <p:cNvPr id="35" name="Google Shape;35;p4"/>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6" name="Google Shape;36;p4"/>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37" name="Google Shape;37;p4"/>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chemeClr val="accent3"/>
                  </a:solidFill>
                  <a:latin typeface="Kaisei Decol"/>
                  <a:ea typeface="Kaisei Decol"/>
                  <a:cs typeface="Kaisei Decol"/>
                  <a:sym typeface="Kaisei Decol"/>
                </a:rPr>
                <a:t>ahul Bhadani</a:t>
              </a:r>
              <a:endParaRPr sz="1000">
                <a:solidFill>
                  <a:schemeClr val="accent3"/>
                </a:solidFill>
                <a:latin typeface="Kaisei Decol"/>
                <a:ea typeface="Kaisei Decol"/>
                <a:cs typeface="Kaisei Decol"/>
                <a:sym typeface="Kaisei Decol"/>
              </a:endParaRPr>
            </a:p>
          </p:txBody>
        </p:sp>
        <p:sp>
          <p:nvSpPr>
            <p:cNvPr id="38" name="Google Shape;38;p4"/>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8376876" y="4312657"/>
            <a:ext cx="773297" cy="843012"/>
            <a:chOff x="8376876" y="4312657"/>
            <a:chExt cx="773297" cy="843012"/>
          </a:xfrm>
        </p:grpSpPr>
        <p:grpSp>
          <p:nvGrpSpPr>
            <p:cNvPr id="41" name="Google Shape;41;p5"/>
            <p:cNvGrpSpPr/>
            <p:nvPr/>
          </p:nvGrpSpPr>
          <p:grpSpPr>
            <a:xfrm>
              <a:off x="8376876" y="4312657"/>
              <a:ext cx="773297" cy="843012"/>
              <a:chOff x="486475" y="732375"/>
              <a:chExt cx="2844050" cy="3100450"/>
            </a:xfrm>
          </p:grpSpPr>
          <p:sp>
            <p:nvSpPr>
              <p:cNvPr id="42" name="Google Shape;42;p5"/>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43" name="Google Shape;43;p5"/>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44" name="Google Shape;44;p5"/>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45" name="Google Shape;45;p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3514" y="4467527"/>
            <a:ext cx="1582919" cy="689559"/>
            <a:chOff x="39024" y="4433865"/>
            <a:chExt cx="1582919" cy="689559"/>
          </a:xfrm>
        </p:grpSpPr>
        <p:grpSp>
          <p:nvGrpSpPr>
            <p:cNvPr id="50" name="Google Shape;50;p5"/>
            <p:cNvGrpSpPr/>
            <p:nvPr/>
          </p:nvGrpSpPr>
          <p:grpSpPr>
            <a:xfrm>
              <a:off x="39030" y="4433865"/>
              <a:ext cx="620856" cy="676828"/>
              <a:chOff x="486475" y="732375"/>
              <a:chExt cx="2844050" cy="3100450"/>
            </a:xfrm>
          </p:grpSpPr>
          <p:sp>
            <p:nvSpPr>
              <p:cNvPr id="51" name="Google Shape;51;p5"/>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2" name="Google Shape;52;p5"/>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53" name="Google Shape;53;p5"/>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chemeClr val="accent3"/>
                  </a:solidFill>
                  <a:latin typeface="Kaisei Decol"/>
                  <a:ea typeface="Kaisei Decol"/>
                  <a:cs typeface="Kaisei Decol"/>
                  <a:sym typeface="Kaisei Decol"/>
                </a:rPr>
                <a:t>ahul Bhadani</a:t>
              </a:r>
              <a:endParaRPr sz="1000">
                <a:solidFill>
                  <a:srgbClr val="FFD500"/>
                </a:solidFill>
                <a:latin typeface="Kaisei Decol"/>
                <a:ea typeface="Kaisei Decol"/>
                <a:cs typeface="Kaisei Decol"/>
                <a:sym typeface="Kaisei Decol"/>
              </a:endParaRPr>
            </a:p>
          </p:txBody>
        </p:sp>
        <p:sp>
          <p:nvSpPr>
            <p:cNvPr id="54" name="Google Shape;54;p5"/>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8376876" y="4312657"/>
            <a:ext cx="773297" cy="843012"/>
            <a:chOff x="8376876" y="4312657"/>
            <a:chExt cx="773297" cy="843012"/>
          </a:xfrm>
        </p:grpSpPr>
        <p:grpSp>
          <p:nvGrpSpPr>
            <p:cNvPr id="57" name="Google Shape;57;p6"/>
            <p:cNvGrpSpPr/>
            <p:nvPr/>
          </p:nvGrpSpPr>
          <p:grpSpPr>
            <a:xfrm>
              <a:off x="8376876" y="4312657"/>
              <a:ext cx="773297" cy="843012"/>
              <a:chOff x="486475" y="732375"/>
              <a:chExt cx="2844050" cy="3100450"/>
            </a:xfrm>
          </p:grpSpPr>
          <p:sp>
            <p:nvSpPr>
              <p:cNvPr id="58" name="Google Shape;58;p6"/>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9" name="Google Shape;59;p6"/>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60" name="Google Shape;60;p6"/>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61" name="Google Shape;61;p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3514" y="4467527"/>
            <a:ext cx="1582919" cy="689559"/>
            <a:chOff x="39024" y="4433865"/>
            <a:chExt cx="1582919" cy="689559"/>
          </a:xfrm>
        </p:grpSpPr>
        <p:grpSp>
          <p:nvGrpSpPr>
            <p:cNvPr id="64" name="Google Shape;64;p6"/>
            <p:cNvGrpSpPr/>
            <p:nvPr/>
          </p:nvGrpSpPr>
          <p:grpSpPr>
            <a:xfrm>
              <a:off x="39030" y="4433865"/>
              <a:ext cx="620856" cy="676828"/>
              <a:chOff x="486475" y="732375"/>
              <a:chExt cx="2844050" cy="3100450"/>
            </a:xfrm>
          </p:grpSpPr>
          <p:sp>
            <p:nvSpPr>
              <p:cNvPr id="65" name="Google Shape;65;p6"/>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66" name="Google Shape;66;p6"/>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67" name="Google Shape;67;p6"/>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chemeClr val="accent3"/>
                  </a:solidFill>
                  <a:latin typeface="Kaisei Decol"/>
                  <a:ea typeface="Kaisei Decol"/>
                  <a:cs typeface="Kaisei Decol"/>
                  <a:sym typeface="Kaisei Decol"/>
                </a:rPr>
                <a:t>ahul Bhadani</a:t>
              </a:r>
              <a:endParaRPr sz="1000">
                <a:solidFill>
                  <a:srgbClr val="FFD500"/>
                </a:solidFill>
                <a:latin typeface="Kaisei Decol"/>
                <a:ea typeface="Kaisei Decol"/>
                <a:cs typeface="Kaisei Decol"/>
                <a:sym typeface="Kaisei Decol"/>
              </a:endParaRPr>
            </a:p>
          </p:txBody>
        </p:sp>
        <p:sp>
          <p:nvSpPr>
            <p:cNvPr id="68" name="Google Shape;68;p6"/>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a:off x="8376876" y="4312657"/>
            <a:ext cx="773297" cy="843012"/>
            <a:chOff x="8376876" y="4312657"/>
            <a:chExt cx="773297" cy="843012"/>
          </a:xfrm>
        </p:grpSpPr>
        <p:grpSp>
          <p:nvGrpSpPr>
            <p:cNvPr id="71" name="Google Shape;71;p7"/>
            <p:cNvGrpSpPr/>
            <p:nvPr/>
          </p:nvGrpSpPr>
          <p:grpSpPr>
            <a:xfrm>
              <a:off x="8376876" y="4312657"/>
              <a:ext cx="773297" cy="843012"/>
              <a:chOff x="486475" y="732375"/>
              <a:chExt cx="2844050" cy="3100450"/>
            </a:xfrm>
          </p:grpSpPr>
          <p:sp>
            <p:nvSpPr>
              <p:cNvPr id="72" name="Google Shape;72;p7"/>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73" name="Google Shape;73;p7"/>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74" name="Google Shape;74;p7"/>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75" name="Google Shape;75;p7"/>
          <p:cNvSpPr txBox="1"/>
          <p:nvPr>
            <p:ph type="title"/>
          </p:nvPr>
        </p:nvSpPr>
        <p:spPr>
          <a:xfrm>
            <a:off x="235500" y="22200"/>
            <a:ext cx="4573200" cy="755700"/>
          </a:xfrm>
          <a:prstGeom prst="rect">
            <a:avLst/>
          </a:prstGeom>
          <a:noFill/>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7"/>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7"/>
          <p:cNvGrpSpPr/>
          <p:nvPr/>
        </p:nvGrpSpPr>
        <p:grpSpPr>
          <a:xfrm>
            <a:off x="-3514" y="4467527"/>
            <a:ext cx="1582919" cy="689559"/>
            <a:chOff x="39024" y="4433865"/>
            <a:chExt cx="1582919" cy="689559"/>
          </a:xfrm>
        </p:grpSpPr>
        <p:grpSp>
          <p:nvGrpSpPr>
            <p:cNvPr id="79" name="Google Shape;79;p7"/>
            <p:cNvGrpSpPr/>
            <p:nvPr/>
          </p:nvGrpSpPr>
          <p:grpSpPr>
            <a:xfrm>
              <a:off x="39030" y="4433865"/>
              <a:ext cx="620856" cy="676828"/>
              <a:chOff x="486475" y="732375"/>
              <a:chExt cx="2844050" cy="3100450"/>
            </a:xfrm>
          </p:grpSpPr>
          <p:sp>
            <p:nvSpPr>
              <p:cNvPr id="80" name="Google Shape;80;p7"/>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81" name="Google Shape;81;p7"/>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82" name="Google Shape;82;p7"/>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chemeClr val="accent3"/>
                  </a:solidFill>
                  <a:latin typeface="Kaisei Decol"/>
                  <a:ea typeface="Kaisei Decol"/>
                  <a:cs typeface="Kaisei Decol"/>
                  <a:sym typeface="Kaisei Decol"/>
                </a:rPr>
                <a:t>ahul Bhadani</a:t>
              </a:r>
              <a:endParaRPr sz="1000">
                <a:solidFill>
                  <a:srgbClr val="FFD500"/>
                </a:solidFill>
                <a:latin typeface="Kaisei Decol"/>
                <a:ea typeface="Kaisei Decol"/>
                <a:cs typeface="Kaisei Decol"/>
                <a:sym typeface="Kaisei Decol"/>
              </a:endParaRPr>
            </a:p>
          </p:txBody>
        </p:sp>
        <p:sp>
          <p:nvSpPr>
            <p:cNvPr id="83" name="Google Shape;83;p7"/>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0" y="0"/>
            <a:ext cx="45720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305875" y="371192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8376876" y="4312657"/>
            <a:ext cx="773297" cy="843012"/>
            <a:chOff x="8376876" y="4312657"/>
            <a:chExt cx="773297" cy="843012"/>
          </a:xfrm>
        </p:grpSpPr>
        <p:grpSp>
          <p:nvGrpSpPr>
            <p:cNvPr id="93" name="Google Shape;93;p10"/>
            <p:cNvGrpSpPr/>
            <p:nvPr/>
          </p:nvGrpSpPr>
          <p:grpSpPr>
            <a:xfrm>
              <a:off x="8376876" y="4312657"/>
              <a:ext cx="773297" cy="843012"/>
              <a:chOff x="486475" y="732375"/>
              <a:chExt cx="2844050" cy="3100450"/>
            </a:xfrm>
          </p:grpSpPr>
          <p:sp>
            <p:nvSpPr>
              <p:cNvPr id="94" name="Google Shape;94;p10"/>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95" name="Google Shape;95;p10"/>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96" name="Google Shape;96;p10"/>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97" name="Google Shape;97;p10"/>
          <p:cNvSpPr txBox="1"/>
          <p:nvPr>
            <p:ph idx="1" type="body"/>
          </p:nvPr>
        </p:nvSpPr>
        <p:spPr>
          <a:xfrm>
            <a:off x="3317700" y="101525"/>
            <a:ext cx="5650500" cy="605100"/>
          </a:xfrm>
          <a:prstGeom prst="rect">
            <a:avLst/>
          </a:prstGeom>
        </p:spPr>
        <p:txBody>
          <a:bodyPr anchorCtr="0" anchor="ctr" bIns="91425" lIns="91425" spcFirstLastPara="1" rIns="91425" wrap="square" tIns="91425">
            <a:normAutofit/>
          </a:bodyPr>
          <a:lstStyle>
            <a:lvl1pPr indent="-228600" lvl="0" marL="457200" algn="r">
              <a:lnSpc>
                <a:spcPct val="100000"/>
              </a:lnSpc>
              <a:spcBef>
                <a:spcPts val="0"/>
              </a:spcBef>
              <a:spcAft>
                <a:spcPts val="0"/>
              </a:spcAft>
              <a:buClr>
                <a:srgbClr val="0F7D5D"/>
              </a:buClr>
              <a:buSzPts val="2100"/>
              <a:buFont typeface="Sofia"/>
              <a:buNone/>
              <a:defRPr>
                <a:solidFill>
                  <a:srgbClr val="0F7D5D"/>
                </a:solidFill>
                <a:latin typeface="Sofia"/>
                <a:ea typeface="Sofia"/>
                <a:cs typeface="Sofia"/>
                <a:sym typeface="Sofia"/>
              </a:defRPr>
            </a:lvl1pPr>
          </a:lstStyle>
          <a:p/>
        </p:txBody>
      </p:sp>
      <p:sp>
        <p:nvSpPr>
          <p:cNvPr id="98" name="Google Shape;98;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3514" y="4467527"/>
            <a:ext cx="1582919" cy="689559"/>
            <a:chOff x="39024" y="4433865"/>
            <a:chExt cx="1582919" cy="689559"/>
          </a:xfrm>
        </p:grpSpPr>
        <p:grpSp>
          <p:nvGrpSpPr>
            <p:cNvPr id="100" name="Google Shape;100;p10"/>
            <p:cNvGrpSpPr/>
            <p:nvPr/>
          </p:nvGrpSpPr>
          <p:grpSpPr>
            <a:xfrm>
              <a:off x="39030" y="4433865"/>
              <a:ext cx="620856" cy="676828"/>
              <a:chOff x="486475" y="732375"/>
              <a:chExt cx="2844050" cy="3100450"/>
            </a:xfrm>
          </p:grpSpPr>
          <p:sp>
            <p:nvSpPr>
              <p:cNvPr id="101" name="Google Shape;101;p10"/>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02" name="Google Shape;102;p10"/>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03" name="Google Shape;103;p10"/>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chemeClr val="accent3"/>
                  </a:solidFill>
                  <a:latin typeface="Kaisei Decol"/>
                  <a:ea typeface="Kaisei Decol"/>
                  <a:cs typeface="Kaisei Decol"/>
                  <a:sym typeface="Kaisei Decol"/>
                </a:rPr>
                <a:t>ahul Bhadani</a:t>
              </a:r>
              <a:endParaRPr sz="1000">
                <a:solidFill>
                  <a:srgbClr val="FFD500"/>
                </a:solidFill>
                <a:latin typeface="Kaisei Decol"/>
                <a:ea typeface="Kaisei Decol"/>
                <a:cs typeface="Kaisei Decol"/>
                <a:sym typeface="Kaisei Decol"/>
              </a:endParaRPr>
            </a:p>
          </p:txBody>
        </p:sp>
        <p:sp>
          <p:nvSpPr>
            <p:cNvPr id="104" name="Google Shape;104;p10"/>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cxnSp>
        <p:nvCxnSpPr>
          <p:cNvPr id="105" name="Google Shape;105;p10"/>
          <p:cNvCxnSpPr/>
          <p:nvPr/>
        </p:nvCxnSpPr>
        <p:spPr>
          <a:xfrm>
            <a:off x="291225" y="611200"/>
            <a:ext cx="8617500" cy="0"/>
          </a:xfrm>
          <a:prstGeom prst="straightConnector1">
            <a:avLst/>
          </a:prstGeom>
          <a:noFill/>
          <a:ln cap="flat" cmpd="sng" w="9525">
            <a:solidFill>
              <a:srgbClr val="0F7D5D"/>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 y="0"/>
            <a:ext cx="9144000" cy="614100"/>
          </a:xfrm>
          <a:prstGeom prst="rect">
            <a:avLst/>
          </a:prstGeom>
          <a:gradFill>
            <a:gsLst>
              <a:gs pos="0">
                <a:schemeClr val="lt1"/>
              </a:gs>
              <a:gs pos="100000">
                <a:srgbClr val="87BEAE"/>
              </a:gs>
              <a:gs pos="100000">
                <a:srgbClr val="0F7D5D"/>
              </a:gs>
            </a:gsLst>
            <a:lin ang="0" scaled="0"/>
          </a:gradFill>
          <a:ln>
            <a:noFill/>
          </a:ln>
        </p:spPr>
        <p:txBody>
          <a:bodyPr anchorCtr="0" anchor="t" bIns="91425" lIns="91425" spcFirstLastPara="1" rIns="91425" wrap="square" tIns="91425">
            <a:normAutofit/>
          </a:bodyPr>
          <a:lstStyle>
            <a:lvl1pPr lvl="0">
              <a:spcBef>
                <a:spcPts val="0"/>
              </a:spcBef>
              <a:spcAft>
                <a:spcPts val="0"/>
              </a:spcAft>
              <a:buClr>
                <a:srgbClr val="0F7D5D"/>
              </a:buClr>
              <a:buSzPts val="2800"/>
              <a:buFont typeface="Sofia"/>
              <a:buNone/>
              <a:defRPr sz="2800">
                <a:solidFill>
                  <a:srgbClr val="0F7D5D"/>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25000"/>
              </a:lnSpc>
              <a:spcBef>
                <a:spcPts val="0"/>
              </a:spcBef>
              <a:spcAft>
                <a:spcPts val="0"/>
              </a:spcAft>
              <a:buClr>
                <a:srgbClr val="0E3042"/>
              </a:buClr>
              <a:buSzPts val="2100"/>
              <a:buFont typeface="Kaisei Decol"/>
              <a:buChar char="●"/>
              <a:defRPr sz="2100">
                <a:solidFill>
                  <a:srgbClr val="0E3042"/>
                </a:solidFill>
                <a:latin typeface="Kaisei Decol"/>
                <a:ea typeface="Kaisei Decol"/>
                <a:cs typeface="Kaisei Decol"/>
                <a:sym typeface="Kaisei Decol"/>
              </a:defRPr>
            </a:lvl1pPr>
            <a:lvl2pPr indent="-336550" lvl="1" marL="914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2pPr>
            <a:lvl3pPr indent="-336550" lvl="2" marL="1371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3pPr>
            <a:lvl4pPr indent="-336550" lvl="3" marL="1828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4pPr>
            <a:lvl5pPr indent="-336550" lvl="4" marL="22860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5pPr>
            <a:lvl6pPr indent="-336550" lvl="5" marL="27432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6pPr>
            <a:lvl7pPr indent="-336550" lvl="6" marL="3200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7pPr>
            <a:lvl8pPr indent="-336550" lvl="7" marL="3657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8pPr>
            <a:lvl9pPr indent="-336550" lvl="8" marL="4114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hul.bhadani@ua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1.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1.png"/><Relationship Id="rId11" Type="http://schemas.openxmlformats.org/officeDocument/2006/relationships/image" Target="../media/image22.png"/><Relationship Id="rId10" Type="http://schemas.openxmlformats.org/officeDocument/2006/relationships/image" Target="../media/image8.png"/><Relationship Id="rId12" Type="http://schemas.openxmlformats.org/officeDocument/2006/relationships/image" Target="../media/image10.png"/><Relationship Id="rId9"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theatlantic.com/technology/archive/2013/10/computing-power-used-to-be-measured-in-kilo-girls/280633/" TargetMode="Externa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23.jpg"/><Relationship Id="rId5" Type="http://schemas.openxmlformats.org/officeDocument/2006/relationships/image" Target="../media/image45.jpg"/><Relationship Id="rId6" Type="http://schemas.openxmlformats.org/officeDocument/2006/relationships/image" Target="../media/image32.jpg"/><Relationship Id="rId7" Type="http://schemas.openxmlformats.org/officeDocument/2006/relationships/image" Target="../media/image5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3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42.jpg"/><Relationship Id="rId6"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youtube.com/watch?v=-M6lANfzFsM" TargetMode="External"/><Relationship Id="rId4" Type="http://schemas.openxmlformats.org/officeDocument/2006/relationships/hyperlink" Target="http://www.youtube.com/watch?v=-M6lANfzFsM" TargetMode="External"/><Relationship Id="rId5" Type="http://schemas.openxmlformats.org/officeDocument/2006/relationships/image" Target="../media/image5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3"/>
          <p:cNvSpPr txBox="1"/>
          <p:nvPr>
            <p:ph type="ctrTitle"/>
          </p:nvPr>
        </p:nvSpPr>
        <p:spPr>
          <a:xfrm>
            <a:off x="3064950" y="220725"/>
            <a:ext cx="5621400" cy="20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CPE 221: Computer Organization</a:t>
            </a:r>
            <a:endParaRPr/>
          </a:p>
        </p:txBody>
      </p:sp>
      <p:sp>
        <p:nvSpPr>
          <p:cNvPr id="133" name="Google Shape;133;p13"/>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latin typeface="Sofia"/>
                <a:ea typeface="Sofia"/>
                <a:cs typeface="Sofia"/>
                <a:sym typeface="Sofia"/>
              </a:rPr>
              <a:t>01 Introduction</a:t>
            </a:r>
            <a:endParaRPr>
              <a:latin typeface="Sofia"/>
              <a:ea typeface="Sofia"/>
              <a:cs typeface="Sofia"/>
              <a:sym typeface="Sofia"/>
            </a:endParaRPr>
          </a:p>
          <a:p>
            <a:pPr indent="0" lvl="0" marL="0" rtl="0" algn="ctr">
              <a:spcBef>
                <a:spcPts val="0"/>
              </a:spcBef>
              <a:spcAft>
                <a:spcPts val="0"/>
              </a:spcAft>
              <a:buNone/>
            </a:pPr>
            <a:r>
              <a:rPr lang="en" u="sng">
                <a:solidFill>
                  <a:schemeClr val="accent5"/>
                </a:solidFill>
                <a:latin typeface="Fondamento"/>
                <a:ea typeface="Fondamento"/>
                <a:cs typeface="Fondamento"/>
                <a:sym typeface="Fondamento"/>
                <a:hlinkClick r:id="rId3">
                  <a:extLst>
                    <a:ext uri="{A12FA001-AC4F-418D-AE19-62706E023703}">
                      <ahyp:hlinkClr val="tx"/>
                    </a:ext>
                  </a:extLst>
                </a:hlinkClick>
              </a:rPr>
              <a:t>rahul.bhadani@uah.edu</a:t>
            </a:r>
            <a:endParaRPr>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2"/>
          <p:cNvPicPr preferRelativeResize="0"/>
          <p:nvPr/>
        </p:nvPicPr>
        <p:blipFill>
          <a:blip r:embed="rId3">
            <a:alphaModFix/>
          </a:blip>
          <a:stretch>
            <a:fillRect/>
          </a:stretch>
        </p:blipFill>
        <p:spPr>
          <a:xfrm>
            <a:off x="635100" y="346300"/>
            <a:ext cx="3428275" cy="4070650"/>
          </a:xfrm>
          <a:prstGeom prst="rect">
            <a:avLst/>
          </a:prstGeom>
          <a:noFill/>
          <a:ln>
            <a:noFill/>
          </a:ln>
        </p:spPr>
      </p:pic>
      <p:pic>
        <p:nvPicPr>
          <p:cNvPr id="189" name="Google Shape;189;p22"/>
          <p:cNvPicPr preferRelativeResize="0"/>
          <p:nvPr/>
        </p:nvPicPr>
        <p:blipFill>
          <a:blip r:embed="rId4">
            <a:alphaModFix/>
          </a:blip>
          <a:stretch>
            <a:fillRect/>
          </a:stretch>
        </p:blipFill>
        <p:spPr>
          <a:xfrm>
            <a:off x="4361549" y="944850"/>
            <a:ext cx="4782451" cy="31918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Many Computing Platforms</a:t>
            </a:r>
            <a:endParaRPr>
              <a:solidFill>
                <a:srgbClr val="0F7D5D"/>
              </a:solidFill>
            </a:endParaRPr>
          </a:p>
        </p:txBody>
      </p:sp>
      <p:pic>
        <p:nvPicPr>
          <p:cNvPr id="195" name="Google Shape;195;p23"/>
          <p:cNvPicPr preferRelativeResize="0"/>
          <p:nvPr/>
        </p:nvPicPr>
        <p:blipFill rotWithShape="1">
          <a:blip r:embed="rId3">
            <a:alphaModFix/>
          </a:blip>
          <a:srcRect b="0" l="0" r="0" t="0"/>
          <a:stretch/>
        </p:blipFill>
        <p:spPr>
          <a:xfrm>
            <a:off x="912499" y="1828465"/>
            <a:ext cx="2223060" cy="1482046"/>
          </a:xfrm>
          <a:prstGeom prst="rect">
            <a:avLst/>
          </a:prstGeom>
          <a:noFill/>
          <a:ln>
            <a:noFill/>
          </a:ln>
        </p:spPr>
      </p:pic>
      <p:pic>
        <p:nvPicPr>
          <p:cNvPr id="196" name="Google Shape;196;p23"/>
          <p:cNvPicPr preferRelativeResize="0"/>
          <p:nvPr/>
        </p:nvPicPr>
        <p:blipFill rotWithShape="1">
          <a:blip r:embed="rId4">
            <a:alphaModFix/>
          </a:blip>
          <a:srcRect b="0" l="0" r="0" t="0"/>
          <a:stretch/>
        </p:blipFill>
        <p:spPr>
          <a:xfrm>
            <a:off x="3889524" y="1818528"/>
            <a:ext cx="1944225" cy="1501920"/>
          </a:xfrm>
          <a:prstGeom prst="rect">
            <a:avLst/>
          </a:prstGeom>
          <a:noFill/>
          <a:ln>
            <a:noFill/>
          </a:ln>
        </p:spPr>
      </p:pic>
      <p:pic>
        <p:nvPicPr>
          <p:cNvPr id="197" name="Google Shape;197;p23"/>
          <p:cNvPicPr preferRelativeResize="0"/>
          <p:nvPr/>
        </p:nvPicPr>
        <p:blipFill rotWithShape="1">
          <a:blip r:embed="rId5">
            <a:alphaModFix/>
          </a:blip>
          <a:srcRect b="0" l="0" r="0" t="0"/>
          <a:stretch/>
        </p:blipFill>
        <p:spPr>
          <a:xfrm>
            <a:off x="2024029" y="3506371"/>
            <a:ext cx="2015801" cy="12563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Course Context – Software Comparisons</a:t>
            </a:r>
            <a:endParaRPr>
              <a:solidFill>
                <a:srgbClr val="0F7D5D"/>
              </a:solidFill>
            </a:endParaRPr>
          </a:p>
        </p:txBody>
      </p:sp>
      <p:pic>
        <p:nvPicPr>
          <p:cNvPr id="203" name="Google Shape;203;p24"/>
          <p:cNvPicPr preferRelativeResize="0"/>
          <p:nvPr/>
        </p:nvPicPr>
        <p:blipFill rotWithShape="1">
          <a:blip r:embed="rId3">
            <a:alphaModFix/>
          </a:blip>
          <a:srcRect b="0" l="0" r="0" t="0"/>
          <a:stretch/>
        </p:blipFill>
        <p:spPr>
          <a:xfrm>
            <a:off x="1514200" y="1371600"/>
            <a:ext cx="5448607" cy="319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Embedded Systems Everywhere</a:t>
            </a:r>
            <a:endParaRPr>
              <a:solidFill>
                <a:srgbClr val="0F7D5D"/>
              </a:solidFill>
            </a:endParaRPr>
          </a:p>
        </p:txBody>
      </p:sp>
      <p:pic>
        <p:nvPicPr>
          <p:cNvPr id="209" name="Google Shape;209;p25"/>
          <p:cNvPicPr preferRelativeResize="0"/>
          <p:nvPr/>
        </p:nvPicPr>
        <p:blipFill rotWithShape="1">
          <a:blip r:embed="rId3">
            <a:alphaModFix/>
          </a:blip>
          <a:srcRect b="0" l="0" r="0" t="0"/>
          <a:stretch/>
        </p:blipFill>
        <p:spPr>
          <a:xfrm>
            <a:off x="3995309" y="2978333"/>
            <a:ext cx="1148425" cy="829789"/>
          </a:xfrm>
          <a:prstGeom prst="rect">
            <a:avLst/>
          </a:prstGeom>
          <a:noFill/>
          <a:ln>
            <a:noFill/>
          </a:ln>
        </p:spPr>
      </p:pic>
      <p:pic>
        <p:nvPicPr>
          <p:cNvPr id="210" name="Google Shape;210;p25"/>
          <p:cNvPicPr preferRelativeResize="0"/>
          <p:nvPr/>
        </p:nvPicPr>
        <p:blipFill rotWithShape="1">
          <a:blip r:embed="rId4">
            <a:alphaModFix/>
          </a:blip>
          <a:srcRect b="0" l="0" r="0" t="0"/>
          <a:stretch/>
        </p:blipFill>
        <p:spPr>
          <a:xfrm>
            <a:off x="4569521" y="3753088"/>
            <a:ext cx="1291323" cy="1115236"/>
          </a:xfrm>
          <a:prstGeom prst="rect">
            <a:avLst/>
          </a:prstGeom>
          <a:noFill/>
          <a:ln>
            <a:noFill/>
          </a:ln>
        </p:spPr>
      </p:pic>
      <p:pic>
        <p:nvPicPr>
          <p:cNvPr id="211" name="Google Shape;211;p25"/>
          <p:cNvPicPr preferRelativeResize="0"/>
          <p:nvPr/>
        </p:nvPicPr>
        <p:blipFill rotWithShape="1">
          <a:blip r:embed="rId5">
            <a:alphaModFix/>
          </a:blip>
          <a:srcRect b="0" l="16435" r="20809" t="0"/>
          <a:stretch/>
        </p:blipFill>
        <p:spPr>
          <a:xfrm>
            <a:off x="6036759" y="3852402"/>
            <a:ext cx="796595" cy="1062130"/>
          </a:xfrm>
          <a:prstGeom prst="rect">
            <a:avLst/>
          </a:prstGeom>
          <a:noFill/>
          <a:ln>
            <a:noFill/>
          </a:ln>
        </p:spPr>
      </p:pic>
      <p:pic>
        <p:nvPicPr>
          <p:cNvPr id="212" name="Google Shape;212;p25"/>
          <p:cNvPicPr preferRelativeResize="0"/>
          <p:nvPr/>
        </p:nvPicPr>
        <p:blipFill rotWithShape="1">
          <a:blip r:embed="rId6">
            <a:alphaModFix/>
          </a:blip>
          <a:srcRect b="0" l="19959" r="21022" t="0"/>
          <a:stretch/>
        </p:blipFill>
        <p:spPr>
          <a:xfrm>
            <a:off x="1930877" y="3410398"/>
            <a:ext cx="773836" cy="1406373"/>
          </a:xfrm>
          <a:prstGeom prst="rect">
            <a:avLst/>
          </a:prstGeom>
          <a:noFill/>
          <a:ln>
            <a:noFill/>
          </a:ln>
        </p:spPr>
      </p:pic>
      <p:pic>
        <p:nvPicPr>
          <p:cNvPr id="213" name="Google Shape;213;p25"/>
          <p:cNvPicPr preferRelativeResize="0"/>
          <p:nvPr/>
        </p:nvPicPr>
        <p:blipFill rotWithShape="1">
          <a:blip r:embed="rId7">
            <a:alphaModFix/>
          </a:blip>
          <a:srcRect b="0" l="0" r="0" t="0"/>
          <a:stretch/>
        </p:blipFill>
        <p:spPr>
          <a:xfrm>
            <a:off x="2845163" y="4147252"/>
            <a:ext cx="1038863" cy="810822"/>
          </a:xfrm>
          <a:prstGeom prst="rect">
            <a:avLst/>
          </a:prstGeom>
          <a:noFill/>
          <a:ln>
            <a:noFill/>
          </a:ln>
        </p:spPr>
      </p:pic>
      <p:pic>
        <p:nvPicPr>
          <p:cNvPr id="214" name="Google Shape;214;p25"/>
          <p:cNvPicPr preferRelativeResize="0"/>
          <p:nvPr/>
        </p:nvPicPr>
        <p:blipFill rotWithShape="1">
          <a:blip r:embed="rId8">
            <a:alphaModFix/>
          </a:blip>
          <a:srcRect b="0" l="0" r="0" t="0"/>
          <a:stretch/>
        </p:blipFill>
        <p:spPr>
          <a:xfrm>
            <a:off x="3197592" y="1797764"/>
            <a:ext cx="1149115" cy="1125665"/>
          </a:xfrm>
          <a:prstGeom prst="rect">
            <a:avLst/>
          </a:prstGeom>
          <a:noFill/>
          <a:ln>
            <a:noFill/>
          </a:ln>
        </p:spPr>
      </p:pic>
      <p:pic>
        <p:nvPicPr>
          <p:cNvPr id="215" name="Google Shape;215;p25"/>
          <p:cNvPicPr preferRelativeResize="0"/>
          <p:nvPr/>
        </p:nvPicPr>
        <p:blipFill rotWithShape="1">
          <a:blip r:embed="rId9">
            <a:alphaModFix/>
          </a:blip>
          <a:srcRect b="0" l="0" r="0" t="0"/>
          <a:stretch/>
        </p:blipFill>
        <p:spPr>
          <a:xfrm>
            <a:off x="4454057" y="1152473"/>
            <a:ext cx="1433872" cy="1147100"/>
          </a:xfrm>
          <a:prstGeom prst="rect">
            <a:avLst/>
          </a:prstGeom>
          <a:noFill/>
          <a:ln>
            <a:noFill/>
          </a:ln>
        </p:spPr>
      </p:pic>
      <p:pic>
        <p:nvPicPr>
          <p:cNvPr id="216" name="Google Shape;216;p25"/>
          <p:cNvPicPr preferRelativeResize="0"/>
          <p:nvPr/>
        </p:nvPicPr>
        <p:blipFill rotWithShape="1">
          <a:blip r:embed="rId10">
            <a:alphaModFix/>
          </a:blip>
          <a:srcRect b="6068" l="13043" r="8098" t="0"/>
          <a:stretch/>
        </p:blipFill>
        <p:spPr>
          <a:xfrm>
            <a:off x="5938321" y="1195023"/>
            <a:ext cx="1046956" cy="1247052"/>
          </a:xfrm>
          <a:prstGeom prst="rect">
            <a:avLst/>
          </a:prstGeom>
          <a:noFill/>
          <a:ln>
            <a:noFill/>
          </a:ln>
        </p:spPr>
      </p:pic>
      <p:pic>
        <p:nvPicPr>
          <p:cNvPr id="217" name="Google Shape;217;p25"/>
          <p:cNvPicPr preferRelativeResize="0"/>
          <p:nvPr/>
        </p:nvPicPr>
        <p:blipFill rotWithShape="1">
          <a:blip r:embed="rId11">
            <a:alphaModFix/>
          </a:blip>
          <a:srcRect b="0" l="0" r="0" t="0"/>
          <a:stretch/>
        </p:blipFill>
        <p:spPr>
          <a:xfrm>
            <a:off x="1941387" y="1600510"/>
            <a:ext cx="1085836" cy="1520173"/>
          </a:xfrm>
          <a:prstGeom prst="rect">
            <a:avLst/>
          </a:prstGeom>
          <a:noFill/>
          <a:ln>
            <a:noFill/>
          </a:ln>
        </p:spPr>
      </p:pic>
      <p:pic>
        <p:nvPicPr>
          <p:cNvPr id="218" name="Google Shape;218;p25"/>
          <p:cNvPicPr preferRelativeResize="0"/>
          <p:nvPr/>
        </p:nvPicPr>
        <p:blipFill rotWithShape="1">
          <a:blip r:embed="rId12">
            <a:alphaModFix/>
          </a:blip>
          <a:srcRect b="0" l="0" r="0" t="0"/>
          <a:stretch/>
        </p:blipFill>
        <p:spPr>
          <a:xfrm>
            <a:off x="5303662" y="2762621"/>
            <a:ext cx="995745" cy="9691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Goal of the Course</a:t>
            </a:r>
            <a:endParaRPr>
              <a:solidFill>
                <a:srgbClr val="0F7D5D"/>
              </a:solidFill>
            </a:endParaRPr>
          </a:p>
        </p:txBody>
      </p:sp>
      <p:sp>
        <p:nvSpPr>
          <p:cNvPr id="224" name="Google Shape;22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297180" lvl="0" marL="342900" rtl="0" algn="l">
              <a:lnSpc>
                <a:spcPct val="100000"/>
              </a:lnSpc>
              <a:spcBef>
                <a:spcPts val="0"/>
              </a:spcBef>
              <a:spcAft>
                <a:spcPts val="0"/>
              </a:spcAft>
              <a:buClr>
                <a:schemeClr val="dk1"/>
              </a:buClr>
              <a:buSzPct val="100000"/>
              <a:buFont typeface="Avenir"/>
              <a:buChar char="•"/>
            </a:pPr>
            <a:r>
              <a:rPr lang="en" sz="2400">
                <a:solidFill>
                  <a:schemeClr val="dk1"/>
                </a:solidFill>
              </a:rPr>
              <a:t>Multiple levels of computer operation</a:t>
            </a:r>
            <a:endParaRPr sz="2400">
              <a:solidFill>
                <a:schemeClr val="dk1"/>
              </a:solidFill>
            </a:endParaRPr>
          </a:p>
          <a:p>
            <a:pPr indent="-24765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Application level</a:t>
            </a:r>
            <a:endParaRPr sz="2000">
              <a:solidFill>
                <a:schemeClr val="dk1"/>
              </a:solidFill>
            </a:endParaRPr>
          </a:p>
          <a:p>
            <a:pPr indent="-24765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High Level Language(s), HLL, level(s)				CPE 211, 212</a:t>
            </a:r>
            <a:endParaRPr sz="2000">
              <a:solidFill>
                <a:schemeClr val="dk1"/>
              </a:solidFill>
            </a:endParaRPr>
          </a:p>
          <a:p>
            <a:pPr indent="-24765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Assembly/machine language level: instruction set	CPE 221</a:t>
            </a:r>
            <a:endParaRPr sz="2000">
              <a:solidFill>
                <a:schemeClr val="dk1"/>
              </a:solidFill>
            </a:endParaRPr>
          </a:p>
          <a:p>
            <a:pPr indent="-24765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System architecture level: subsystems &amp; connections	CPE 221</a:t>
            </a:r>
            <a:endParaRPr sz="2000">
              <a:solidFill>
                <a:schemeClr val="dk1"/>
              </a:solidFill>
            </a:endParaRPr>
          </a:p>
          <a:p>
            <a:pPr indent="-24765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Digital logic level: gates, memory elements, buses	EE 202</a:t>
            </a:r>
            <a:endParaRPr sz="2000">
              <a:solidFill>
                <a:schemeClr val="dk1"/>
              </a:solidFill>
            </a:endParaRPr>
          </a:p>
          <a:p>
            <a:pPr indent="-24765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Electronic design level							EE315</a:t>
            </a:r>
            <a:endParaRPr sz="2000">
              <a:solidFill>
                <a:schemeClr val="dk1"/>
              </a:solidFill>
            </a:endParaRPr>
          </a:p>
          <a:p>
            <a:pPr indent="-24765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Semiconductor physics level					EE310</a:t>
            </a:r>
            <a:endParaRPr sz="2000">
              <a:solidFill>
                <a:schemeClr val="dk1"/>
              </a:solidFill>
            </a:endParaRPr>
          </a:p>
          <a:p>
            <a:pPr indent="-297180" lvl="0" marL="342900" rtl="0" algn="l">
              <a:lnSpc>
                <a:spcPct val="100000"/>
              </a:lnSpc>
              <a:spcBef>
                <a:spcPts val="480"/>
              </a:spcBef>
              <a:spcAft>
                <a:spcPts val="0"/>
              </a:spcAft>
              <a:buClr>
                <a:schemeClr val="dk1"/>
              </a:buClr>
              <a:buSzPct val="100000"/>
              <a:buFont typeface="Avenir"/>
              <a:buChar char="•"/>
            </a:pPr>
            <a:r>
              <a:rPr lang="en" sz="2400">
                <a:solidFill>
                  <a:schemeClr val="dk1"/>
                </a:solidFill>
              </a:rPr>
              <a:t>Interactions and relations between levels</a:t>
            </a:r>
            <a:endParaRPr sz="2400">
              <a:solidFill>
                <a:schemeClr val="dk1"/>
              </a:solidFill>
            </a:endParaRPr>
          </a:p>
          <a:p>
            <a:pPr indent="-24765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View of machine at each level</a:t>
            </a:r>
            <a:endParaRPr sz="2000">
              <a:solidFill>
                <a:schemeClr val="dk1"/>
              </a:solidFill>
            </a:endParaRPr>
          </a:p>
          <a:p>
            <a:pPr indent="-24765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Tasks and tools at each level</a:t>
            </a:r>
            <a:endParaRPr sz="2000">
              <a:solidFill>
                <a:schemeClr val="dk1"/>
              </a:solidFill>
            </a:endParaRPr>
          </a:p>
          <a:p>
            <a:pPr indent="-297180" lvl="0" marL="342900" rtl="0" algn="l">
              <a:lnSpc>
                <a:spcPct val="100000"/>
              </a:lnSpc>
              <a:spcBef>
                <a:spcPts val="480"/>
              </a:spcBef>
              <a:spcAft>
                <a:spcPts val="0"/>
              </a:spcAft>
              <a:buClr>
                <a:schemeClr val="dk1"/>
              </a:buClr>
              <a:buSzPct val="100000"/>
              <a:buFont typeface="Avenir"/>
              <a:buChar char="•"/>
            </a:pPr>
            <a:r>
              <a:rPr lang="en" sz="2400">
                <a:solidFill>
                  <a:schemeClr val="dk1"/>
                </a:solidFill>
              </a:rPr>
              <a:t>Historical perspective</a:t>
            </a:r>
            <a:endParaRPr sz="2400">
              <a:solidFill>
                <a:schemeClr val="dk1"/>
              </a:solidFill>
            </a:endParaRPr>
          </a:p>
          <a:p>
            <a:pPr indent="-297180" lvl="0" marL="342900" rtl="0" algn="l">
              <a:lnSpc>
                <a:spcPct val="100000"/>
              </a:lnSpc>
              <a:spcBef>
                <a:spcPts val="480"/>
              </a:spcBef>
              <a:spcAft>
                <a:spcPts val="0"/>
              </a:spcAft>
              <a:buClr>
                <a:schemeClr val="dk1"/>
              </a:buClr>
              <a:buSzPct val="100000"/>
              <a:buFont typeface="Avenir"/>
              <a:buChar char="•"/>
            </a:pPr>
            <a:r>
              <a:rPr lang="en" sz="2400">
                <a:solidFill>
                  <a:schemeClr val="dk1"/>
                </a:solidFill>
              </a:rPr>
              <a:t>Trends and research activities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What’s computer?</a:t>
            </a:r>
            <a:endParaRPr>
              <a:solidFill>
                <a:srgbClr val="0F7D5D"/>
              </a:solidFill>
            </a:endParaRPr>
          </a:p>
        </p:txBody>
      </p:sp>
      <p:sp>
        <p:nvSpPr>
          <p:cNvPr id="230" name="Google Shape;23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Anything that conducts mathematical calculations.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Mechanical Computers</a:t>
            </a:r>
            <a:endParaRPr>
              <a:solidFill>
                <a:srgbClr val="0F7D5D"/>
              </a:solidFill>
            </a:endParaRPr>
          </a:p>
        </p:txBody>
      </p:sp>
      <p:sp>
        <p:nvSpPr>
          <p:cNvPr id="236" name="Google Shape;23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Pascal’s adding machine					Abacus</a:t>
            </a:r>
            <a:endParaRPr/>
          </a:p>
        </p:txBody>
      </p:sp>
      <p:pic>
        <p:nvPicPr>
          <p:cNvPr id="237" name="Google Shape;237;p28"/>
          <p:cNvPicPr preferRelativeResize="0"/>
          <p:nvPr/>
        </p:nvPicPr>
        <p:blipFill rotWithShape="1">
          <a:blip r:embed="rId3">
            <a:alphaModFix/>
          </a:blip>
          <a:srcRect b="0" l="0" r="0" t="0"/>
          <a:stretch/>
        </p:blipFill>
        <p:spPr>
          <a:xfrm>
            <a:off x="450225" y="1742895"/>
            <a:ext cx="3980418" cy="2180691"/>
          </a:xfrm>
          <a:prstGeom prst="rect">
            <a:avLst/>
          </a:prstGeom>
          <a:noFill/>
          <a:ln>
            <a:noFill/>
          </a:ln>
        </p:spPr>
      </p:pic>
      <p:pic>
        <p:nvPicPr>
          <p:cNvPr id="238" name="Google Shape;238;p28"/>
          <p:cNvPicPr preferRelativeResize="0"/>
          <p:nvPr/>
        </p:nvPicPr>
        <p:blipFill rotWithShape="1">
          <a:blip r:embed="rId4">
            <a:alphaModFix/>
          </a:blip>
          <a:srcRect b="0" l="0" r="0" t="0"/>
          <a:stretch/>
        </p:blipFill>
        <p:spPr>
          <a:xfrm>
            <a:off x="4638050" y="1742895"/>
            <a:ext cx="3980418" cy="2648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Difference and Analytical Engine</a:t>
            </a:r>
            <a:endParaRPr>
              <a:solidFill>
                <a:srgbClr val="0F7D5D"/>
              </a:solidFill>
            </a:endParaRPr>
          </a:p>
        </p:txBody>
      </p:sp>
      <p:pic>
        <p:nvPicPr>
          <p:cNvPr id="244" name="Google Shape;244;p29"/>
          <p:cNvPicPr preferRelativeResize="0"/>
          <p:nvPr/>
        </p:nvPicPr>
        <p:blipFill rotWithShape="1">
          <a:blip r:embed="rId3">
            <a:alphaModFix/>
          </a:blip>
          <a:srcRect b="0" l="0" r="0" t="0"/>
          <a:stretch/>
        </p:blipFill>
        <p:spPr>
          <a:xfrm>
            <a:off x="2141527" y="1497701"/>
            <a:ext cx="4034176" cy="3071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Origin of Modern Computers</a:t>
            </a:r>
            <a:endParaRPr>
              <a:solidFill>
                <a:srgbClr val="0F7D5D"/>
              </a:solidFill>
            </a:endParaRPr>
          </a:p>
        </p:txBody>
      </p:sp>
      <p:sp>
        <p:nvSpPr>
          <p:cNvPr id="250" name="Google Shape;25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342900" rtl="0" algn="l">
              <a:lnSpc>
                <a:spcPct val="100000"/>
              </a:lnSpc>
              <a:spcBef>
                <a:spcPts val="0"/>
              </a:spcBef>
              <a:spcAft>
                <a:spcPts val="0"/>
              </a:spcAft>
              <a:buClr>
                <a:schemeClr val="dk1"/>
              </a:buClr>
              <a:buSzPts val="2300"/>
              <a:buFont typeface="Avenir"/>
              <a:buChar char="•"/>
            </a:pPr>
            <a:r>
              <a:rPr lang="en" sz="2300">
                <a:solidFill>
                  <a:schemeClr val="dk1"/>
                </a:solidFill>
              </a:rPr>
              <a:t>Charles Babbage</a:t>
            </a:r>
            <a:endParaRPr sz="2300">
              <a:solidFill>
                <a:schemeClr val="dk1"/>
              </a:solidFill>
            </a:endParaRPr>
          </a:p>
          <a:p>
            <a:pPr indent="-279400" lvl="1" marL="742950" rtl="0" algn="l">
              <a:lnSpc>
                <a:spcPct val="100000"/>
              </a:lnSpc>
              <a:spcBef>
                <a:spcPts val="400"/>
              </a:spcBef>
              <a:spcAft>
                <a:spcPts val="0"/>
              </a:spcAft>
              <a:buClr>
                <a:schemeClr val="dk1"/>
              </a:buClr>
              <a:buSzPts val="1900"/>
              <a:buFont typeface="Avenir"/>
              <a:buChar char="–"/>
            </a:pPr>
            <a:r>
              <a:rPr lang="en" sz="1900">
                <a:solidFill>
                  <a:schemeClr val="dk1"/>
                </a:solidFill>
              </a:rPr>
              <a:t>Known as the first computer engineer</a:t>
            </a:r>
            <a:endParaRPr sz="1900">
              <a:solidFill>
                <a:schemeClr val="dk1"/>
              </a:solidFill>
            </a:endParaRPr>
          </a:p>
          <a:p>
            <a:pPr indent="-279400" lvl="1" marL="742950" rtl="0" algn="l">
              <a:lnSpc>
                <a:spcPct val="100000"/>
              </a:lnSpc>
              <a:spcBef>
                <a:spcPts val="400"/>
              </a:spcBef>
              <a:spcAft>
                <a:spcPts val="0"/>
              </a:spcAft>
              <a:buClr>
                <a:schemeClr val="dk1"/>
              </a:buClr>
              <a:buSzPts val="1900"/>
              <a:buFont typeface="Avenir"/>
              <a:buChar char="–"/>
            </a:pPr>
            <a:r>
              <a:rPr lang="en" sz="1900">
                <a:solidFill>
                  <a:schemeClr val="dk1"/>
                </a:solidFill>
              </a:rPr>
              <a:t>Designed the Difference and Analytical Engine</a:t>
            </a:r>
            <a:endParaRPr sz="1900">
              <a:solidFill>
                <a:schemeClr val="dk1"/>
              </a:solidFill>
            </a:endParaRPr>
          </a:p>
          <a:p>
            <a:pPr indent="-279400" lvl="1" marL="742950" rtl="0" algn="l">
              <a:lnSpc>
                <a:spcPct val="100000"/>
              </a:lnSpc>
              <a:spcBef>
                <a:spcPts val="400"/>
              </a:spcBef>
              <a:spcAft>
                <a:spcPts val="0"/>
              </a:spcAft>
              <a:buClr>
                <a:schemeClr val="dk1"/>
              </a:buClr>
              <a:buSzPts val="1900"/>
              <a:buFont typeface="Avenir"/>
              <a:buChar char="–"/>
            </a:pPr>
            <a:r>
              <a:rPr lang="en" sz="1900">
                <a:solidFill>
                  <a:schemeClr val="dk1"/>
                </a:solidFill>
              </a:rPr>
              <a:t>Couldn’t get it done by himself and died before finishing it</a:t>
            </a:r>
            <a:endParaRPr sz="1900">
              <a:solidFill>
                <a:schemeClr val="dk1"/>
              </a:solidFill>
            </a:endParaRPr>
          </a:p>
          <a:p>
            <a:pPr indent="-279400" lvl="1" marL="742950" rtl="0" algn="l">
              <a:lnSpc>
                <a:spcPct val="100000"/>
              </a:lnSpc>
              <a:spcBef>
                <a:spcPts val="400"/>
              </a:spcBef>
              <a:spcAft>
                <a:spcPts val="0"/>
              </a:spcAft>
              <a:buClr>
                <a:schemeClr val="dk1"/>
              </a:buClr>
              <a:buSzPts val="1900"/>
              <a:buFont typeface="Avenir"/>
              <a:buChar char="–"/>
            </a:pPr>
            <a:r>
              <a:rPr lang="en" sz="1900">
                <a:solidFill>
                  <a:schemeClr val="dk1"/>
                </a:solidFill>
              </a:rPr>
              <a:t>Queen Victoria funded his project</a:t>
            </a:r>
            <a:endParaRPr sz="1900">
              <a:solidFill>
                <a:schemeClr val="dk1"/>
              </a:solidFill>
            </a:endParaRPr>
          </a:p>
          <a:p>
            <a:pPr indent="-279400" lvl="1" marL="742950" rtl="0" algn="l">
              <a:lnSpc>
                <a:spcPct val="100000"/>
              </a:lnSpc>
              <a:spcBef>
                <a:spcPts val="400"/>
              </a:spcBef>
              <a:spcAft>
                <a:spcPts val="0"/>
              </a:spcAft>
              <a:buClr>
                <a:schemeClr val="dk1"/>
              </a:buClr>
              <a:buSzPts val="1900"/>
              <a:buFont typeface="Avenir"/>
              <a:buChar char="–"/>
            </a:pPr>
            <a:r>
              <a:rPr lang="en" sz="1900">
                <a:solidFill>
                  <a:schemeClr val="dk1"/>
                </a:solidFill>
              </a:rPr>
              <a:t>Goal was to help in selection of winning horses in the races.</a:t>
            </a:r>
            <a:endParaRPr sz="1600"/>
          </a:p>
        </p:txBody>
      </p:sp>
      <p:pic>
        <p:nvPicPr>
          <p:cNvPr id="251" name="Google Shape;251;p30"/>
          <p:cNvPicPr preferRelativeResize="0"/>
          <p:nvPr/>
        </p:nvPicPr>
        <p:blipFill rotWithShape="1">
          <a:blip r:embed="rId3">
            <a:alphaModFix/>
          </a:blip>
          <a:srcRect b="0" l="0" r="0" t="0"/>
          <a:stretch/>
        </p:blipFill>
        <p:spPr>
          <a:xfrm>
            <a:off x="4120221" y="3307523"/>
            <a:ext cx="1364749" cy="1787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Origin of Modern Computers</a:t>
            </a:r>
            <a:endParaRPr>
              <a:solidFill>
                <a:srgbClr val="0F7D5D"/>
              </a:solidFill>
            </a:endParaRPr>
          </a:p>
        </p:txBody>
      </p:sp>
      <p:sp>
        <p:nvSpPr>
          <p:cNvPr id="257" name="Google Shape;257;p31"/>
          <p:cNvSpPr txBox="1"/>
          <p:nvPr>
            <p:ph idx="1" type="body"/>
          </p:nvPr>
        </p:nvSpPr>
        <p:spPr>
          <a:xfrm>
            <a:off x="311700" y="1152475"/>
            <a:ext cx="5445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Augusta Ada King, Countess of Lovelace</a:t>
            </a:r>
            <a:endParaRPr/>
          </a:p>
          <a:p>
            <a:pPr indent="0" lvl="0" marL="0" rtl="0" algn="l">
              <a:spcBef>
                <a:spcPts val="1000"/>
              </a:spcBef>
              <a:spcAft>
                <a:spcPts val="0"/>
              </a:spcAft>
              <a:buClr>
                <a:schemeClr val="dk1"/>
              </a:buClr>
              <a:buSzPts val="1100"/>
              <a:buFont typeface="Arial"/>
              <a:buNone/>
            </a:pPr>
            <a:r>
              <a:rPr lang="en"/>
              <a:t>Considered the first computer scientist</a:t>
            </a:r>
            <a:endParaRPr/>
          </a:p>
          <a:p>
            <a:pPr indent="0" lvl="0" marL="0" rtl="0" algn="l">
              <a:spcBef>
                <a:spcPts val="1000"/>
              </a:spcBef>
              <a:spcAft>
                <a:spcPts val="0"/>
              </a:spcAft>
              <a:buClr>
                <a:schemeClr val="dk1"/>
              </a:buClr>
              <a:buSzPts val="1100"/>
              <a:buFont typeface="Arial"/>
              <a:buNone/>
            </a:pPr>
            <a:r>
              <a:rPr lang="en"/>
              <a:t>Born over 100 years before the ENIAC was entering design</a:t>
            </a:r>
            <a:endParaRPr/>
          </a:p>
          <a:p>
            <a:pPr indent="0" lvl="0" marL="0" rtl="0" algn="l">
              <a:spcBef>
                <a:spcPts val="1000"/>
              </a:spcBef>
              <a:spcAft>
                <a:spcPts val="1000"/>
              </a:spcAft>
              <a:buNone/>
            </a:pPr>
            <a:r>
              <a:rPr lang="en"/>
              <a:t>Translated, documented, and analyzed the algorithm that the machine used.</a:t>
            </a:r>
            <a:endParaRPr/>
          </a:p>
        </p:txBody>
      </p:sp>
      <p:pic>
        <p:nvPicPr>
          <p:cNvPr descr="Ada King, Countess of Lovelace. Watercolour portrait circa 1840" id="258" name="Google Shape;258;p31"/>
          <p:cNvPicPr preferRelativeResize="0"/>
          <p:nvPr/>
        </p:nvPicPr>
        <p:blipFill rotWithShape="1">
          <a:blip r:embed="rId3">
            <a:alphaModFix/>
          </a:blip>
          <a:srcRect b="0" l="0" r="0" t="0"/>
          <a:stretch/>
        </p:blipFill>
        <p:spPr>
          <a:xfrm>
            <a:off x="6448578" y="1632222"/>
            <a:ext cx="1974350" cy="2835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Course Logistics</a:t>
            </a:r>
            <a:endParaRPr>
              <a:solidFill>
                <a:srgbClr val="0F7D5D"/>
              </a:solidFill>
            </a:endParaRPr>
          </a:p>
        </p:txBody>
      </p:sp>
      <p:sp>
        <p:nvSpPr>
          <p:cNvPr id="139" name="Google Shape;13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Lecture:</a:t>
            </a:r>
            <a:r>
              <a:rPr lang="en"/>
              <a:t> Mon/Tue </a:t>
            </a:r>
            <a:r>
              <a:rPr lang="en"/>
              <a:t>04:20 PM – 05:40 PM SST</a:t>
            </a:r>
            <a:endParaRPr/>
          </a:p>
          <a:p>
            <a:pPr indent="0" lvl="0" marL="0" rtl="0" algn="l">
              <a:spcBef>
                <a:spcPts val="1000"/>
              </a:spcBef>
              <a:spcAft>
                <a:spcPts val="0"/>
              </a:spcAft>
              <a:buNone/>
            </a:pPr>
            <a:r>
              <a:rPr b="1" lang="en"/>
              <a:t>Location:</a:t>
            </a:r>
            <a:r>
              <a:rPr lang="en"/>
              <a:t> SST 105</a:t>
            </a:r>
            <a:endParaRPr/>
          </a:p>
          <a:p>
            <a:pPr indent="0" lvl="0" marL="0" rtl="0" algn="l">
              <a:spcBef>
                <a:spcPts val="1000"/>
              </a:spcBef>
              <a:spcAft>
                <a:spcPts val="0"/>
              </a:spcAft>
              <a:buNone/>
            </a:pPr>
            <a:r>
              <a:rPr b="1" lang="en"/>
              <a:t>Prerequisites:</a:t>
            </a:r>
            <a:r>
              <a:rPr lang="en"/>
              <a:t> EE 213 - Electrical Circuit Analysis I, and MA 238 – Applied Differential Equations</a:t>
            </a:r>
            <a:endParaRPr/>
          </a:p>
          <a:p>
            <a:pPr indent="0" lvl="0" marL="0" rtl="0" algn="l">
              <a:spcBef>
                <a:spcPts val="1000"/>
              </a:spcBef>
              <a:spcAft>
                <a:spcPts val="0"/>
              </a:spcAft>
              <a:buNone/>
            </a:pPr>
            <a:r>
              <a:rPr b="1" lang="en"/>
              <a:t>Office Hour:</a:t>
            </a:r>
            <a:r>
              <a:rPr lang="en"/>
              <a:t> </a:t>
            </a:r>
            <a:r>
              <a:rPr lang="en"/>
              <a:t>Mon/Tue/Wed 2:00 PM - 4:00 PM</a:t>
            </a:r>
            <a:endParaRPr/>
          </a:p>
          <a:p>
            <a:pPr indent="0" lvl="0" marL="1371600" rtl="0" algn="l">
              <a:spcBef>
                <a:spcPts val="1000"/>
              </a:spcBef>
              <a:spcAft>
                <a:spcPts val="0"/>
              </a:spcAft>
              <a:buNone/>
            </a:pPr>
            <a:r>
              <a:rPr lang="en"/>
              <a:t>     </a:t>
            </a:r>
            <a:r>
              <a:rPr lang="en"/>
              <a:t>ECE 217-H, and by appointment</a:t>
            </a:r>
            <a:endParaRPr/>
          </a:p>
          <a:p>
            <a:pPr indent="0" lvl="0" marL="0" rtl="0" algn="l">
              <a:spcBef>
                <a:spcPts val="1000"/>
              </a:spcBef>
              <a:spcAft>
                <a:spcPts val="10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Origin of Modern Computers</a:t>
            </a:r>
            <a:endParaRPr>
              <a:solidFill>
                <a:srgbClr val="0F7D5D"/>
              </a:solidFill>
            </a:endParaRPr>
          </a:p>
        </p:txBody>
      </p:sp>
      <p:sp>
        <p:nvSpPr>
          <p:cNvPr id="264" name="Google Shape;264;p32"/>
          <p:cNvSpPr txBox="1"/>
          <p:nvPr>
            <p:ph idx="1" type="body"/>
          </p:nvPr>
        </p:nvSpPr>
        <p:spPr>
          <a:xfrm>
            <a:off x="311700" y="1152475"/>
            <a:ext cx="3756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“Kilo Girls”: Computing Power Used to Be Measured in 'Kilo-Girls' (</a:t>
            </a:r>
            <a:r>
              <a:rPr lang="en" u="sng">
                <a:solidFill>
                  <a:schemeClr val="hlink"/>
                </a:solidFill>
                <a:hlinkClick r:id="rId3"/>
              </a:rPr>
              <a:t>https://www.theatlantic.com/technology/archive/2013/10/computing-power-used-to-be-measured-in-kilo-girls/280633/</a:t>
            </a:r>
            <a:r>
              <a:rPr lang="en"/>
              <a:t>)</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Responsible for gigabytes of data crunching throughout WW2</a:t>
            </a:r>
            <a:endParaRPr/>
          </a:p>
        </p:txBody>
      </p:sp>
      <p:pic>
        <p:nvPicPr>
          <p:cNvPr descr="Computing Power Used to Be Measured in 'Kilo-Girls' - The Atlantic" id="265" name="Google Shape;265;p32"/>
          <p:cNvPicPr preferRelativeResize="0"/>
          <p:nvPr/>
        </p:nvPicPr>
        <p:blipFill rotWithShape="1">
          <a:blip r:embed="rId4">
            <a:alphaModFix/>
          </a:blip>
          <a:srcRect b="0" l="0" r="0" t="0"/>
          <a:stretch/>
        </p:blipFill>
        <p:spPr>
          <a:xfrm>
            <a:off x="4951750" y="1409752"/>
            <a:ext cx="3708600" cy="278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Origin of Modern Computers</a:t>
            </a:r>
            <a:endParaRPr>
              <a:solidFill>
                <a:srgbClr val="0F7D5D"/>
              </a:solidFill>
            </a:endParaRPr>
          </a:p>
        </p:txBody>
      </p:sp>
      <p:sp>
        <p:nvSpPr>
          <p:cNvPr id="271" name="Google Shape;27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Electronic Numerical Integrator and Computer (ENIAC)</a:t>
            </a:r>
            <a:endParaRPr/>
          </a:p>
        </p:txBody>
      </p:sp>
      <p:pic>
        <p:nvPicPr>
          <p:cNvPr descr="Untold History of AI: Invisible Women Programmed America's First Electronic  Computer - IEEE Spectrum" id="272" name="Google Shape;272;p33"/>
          <p:cNvPicPr preferRelativeResize="0"/>
          <p:nvPr/>
        </p:nvPicPr>
        <p:blipFill rotWithShape="1">
          <a:blip r:embed="rId3">
            <a:alphaModFix/>
          </a:blip>
          <a:srcRect b="0" l="0" r="0" t="0"/>
          <a:stretch/>
        </p:blipFill>
        <p:spPr>
          <a:xfrm>
            <a:off x="2499898" y="1953474"/>
            <a:ext cx="3696725" cy="27725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Modern Computers</a:t>
            </a:r>
            <a:endParaRPr>
              <a:solidFill>
                <a:srgbClr val="0F7D5D"/>
              </a:solidFill>
            </a:endParaRPr>
          </a:p>
        </p:txBody>
      </p:sp>
      <p:pic>
        <p:nvPicPr>
          <p:cNvPr id="278" name="Google Shape;278;p34"/>
          <p:cNvPicPr preferRelativeResize="0"/>
          <p:nvPr/>
        </p:nvPicPr>
        <p:blipFill rotWithShape="1">
          <a:blip r:embed="rId3">
            <a:alphaModFix/>
          </a:blip>
          <a:srcRect b="0" l="0" r="0" t="0"/>
          <a:stretch/>
        </p:blipFill>
        <p:spPr>
          <a:xfrm>
            <a:off x="420925" y="1152474"/>
            <a:ext cx="2802600" cy="1562100"/>
          </a:xfrm>
          <a:prstGeom prst="rect">
            <a:avLst/>
          </a:prstGeom>
          <a:noFill/>
          <a:ln>
            <a:noFill/>
          </a:ln>
        </p:spPr>
      </p:pic>
      <p:pic>
        <p:nvPicPr>
          <p:cNvPr id="279" name="Google Shape;279;p34"/>
          <p:cNvPicPr preferRelativeResize="0"/>
          <p:nvPr/>
        </p:nvPicPr>
        <p:blipFill>
          <a:blip r:embed="rId4">
            <a:alphaModFix/>
          </a:blip>
          <a:stretch>
            <a:fillRect/>
          </a:stretch>
        </p:blipFill>
        <p:spPr>
          <a:xfrm>
            <a:off x="3653000" y="865525"/>
            <a:ext cx="2290248" cy="1347542"/>
          </a:xfrm>
          <a:prstGeom prst="rect">
            <a:avLst/>
          </a:prstGeom>
          <a:noFill/>
          <a:ln>
            <a:noFill/>
          </a:ln>
        </p:spPr>
      </p:pic>
      <p:pic>
        <p:nvPicPr>
          <p:cNvPr id="280" name="Google Shape;280;p34"/>
          <p:cNvPicPr preferRelativeResize="0"/>
          <p:nvPr/>
        </p:nvPicPr>
        <p:blipFill>
          <a:blip r:embed="rId5">
            <a:alphaModFix/>
          </a:blip>
          <a:stretch>
            <a:fillRect/>
          </a:stretch>
        </p:blipFill>
        <p:spPr>
          <a:xfrm>
            <a:off x="5998575" y="840212"/>
            <a:ext cx="2915500" cy="2186625"/>
          </a:xfrm>
          <a:prstGeom prst="rect">
            <a:avLst/>
          </a:prstGeom>
          <a:noFill/>
          <a:ln>
            <a:noFill/>
          </a:ln>
        </p:spPr>
      </p:pic>
      <p:pic>
        <p:nvPicPr>
          <p:cNvPr id="281" name="Google Shape;281;p34"/>
          <p:cNvPicPr preferRelativeResize="0"/>
          <p:nvPr/>
        </p:nvPicPr>
        <p:blipFill rotWithShape="1">
          <a:blip r:embed="rId6">
            <a:alphaModFix/>
          </a:blip>
          <a:srcRect b="20580" l="0" r="0" t="19330"/>
          <a:stretch/>
        </p:blipFill>
        <p:spPr>
          <a:xfrm>
            <a:off x="351050" y="2880975"/>
            <a:ext cx="2112876" cy="1269599"/>
          </a:xfrm>
          <a:prstGeom prst="rect">
            <a:avLst/>
          </a:prstGeom>
          <a:noFill/>
          <a:ln>
            <a:noFill/>
          </a:ln>
        </p:spPr>
      </p:pic>
      <p:pic>
        <p:nvPicPr>
          <p:cNvPr id="282" name="Google Shape;282;p34"/>
          <p:cNvPicPr preferRelativeResize="0"/>
          <p:nvPr/>
        </p:nvPicPr>
        <p:blipFill rotWithShape="1">
          <a:blip r:embed="rId7">
            <a:alphaModFix/>
          </a:blip>
          <a:srcRect b="9485" l="2808" r="0" t="5364"/>
          <a:stretch/>
        </p:blipFill>
        <p:spPr>
          <a:xfrm>
            <a:off x="3300275" y="2834175"/>
            <a:ext cx="2290259" cy="2006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What *should* a (modern) computer have?</a:t>
            </a:r>
            <a:endParaRPr>
              <a:solidFill>
                <a:srgbClr val="0F7D5D"/>
              </a:solidFill>
            </a:endParaRPr>
          </a:p>
        </p:txBody>
      </p:sp>
      <p:sp>
        <p:nvSpPr>
          <p:cNvPr id="288" name="Google Shape;28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1470" lvl="0" marL="342900" rtl="0" algn="l">
              <a:lnSpc>
                <a:spcPct val="100000"/>
              </a:lnSpc>
              <a:spcBef>
                <a:spcPts val="0"/>
              </a:spcBef>
              <a:spcAft>
                <a:spcPts val="0"/>
              </a:spcAft>
              <a:buClr>
                <a:schemeClr val="dk1"/>
              </a:buClr>
              <a:buSzPct val="100000"/>
              <a:buFont typeface="Avenir"/>
              <a:buChar char="•"/>
            </a:pPr>
            <a:r>
              <a:rPr lang="en" sz="2400">
                <a:solidFill>
                  <a:schemeClr val="dk1"/>
                </a:solidFill>
              </a:rPr>
              <a:t>Required</a:t>
            </a:r>
            <a:endParaRPr sz="2400">
              <a:solidFill>
                <a:schemeClr val="dk1"/>
              </a:solidFill>
            </a:endParaRPr>
          </a:p>
          <a:p>
            <a:pPr indent="-276225"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Processing Unit (CPU)</a:t>
            </a:r>
            <a:endParaRPr sz="2000">
              <a:solidFill>
                <a:schemeClr val="dk1"/>
              </a:solidFill>
            </a:endParaRPr>
          </a:p>
          <a:p>
            <a:pPr indent="-276225"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Memory</a:t>
            </a:r>
            <a:endParaRPr sz="2000">
              <a:solidFill>
                <a:schemeClr val="dk1"/>
              </a:solidFill>
            </a:endParaRPr>
          </a:p>
          <a:p>
            <a:pPr indent="-331470" lvl="0" marL="342900" rtl="0" algn="l">
              <a:lnSpc>
                <a:spcPct val="100000"/>
              </a:lnSpc>
              <a:spcBef>
                <a:spcPts val="480"/>
              </a:spcBef>
              <a:spcAft>
                <a:spcPts val="0"/>
              </a:spcAft>
              <a:buClr>
                <a:schemeClr val="dk1"/>
              </a:buClr>
              <a:buSzPct val="100000"/>
              <a:buFont typeface="Avenir"/>
              <a:buChar char="•"/>
            </a:pPr>
            <a:r>
              <a:rPr lang="en" sz="2400">
                <a:solidFill>
                  <a:schemeClr val="dk1"/>
                </a:solidFill>
              </a:rPr>
              <a:t>Optional</a:t>
            </a:r>
            <a:endParaRPr sz="2400">
              <a:solidFill>
                <a:schemeClr val="dk1"/>
              </a:solidFill>
            </a:endParaRPr>
          </a:p>
          <a:p>
            <a:pPr indent="-276225"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Graphics Processing Unit (GPU)</a:t>
            </a:r>
            <a:endParaRPr sz="2000">
              <a:solidFill>
                <a:schemeClr val="dk1"/>
              </a:solidFill>
            </a:endParaRPr>
          </a:p>
          <a:p>
            <a:pPr indent="-276225"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Audio Processing Unit (Sound card)</a:t>
            </a:r>
            <a:endParaRPr sz="2000">
              <a:solidFill>
                <a:schemeClr val="dk1"/>
              </a:solidFill>
            </a:endParaRPr>
          </a:p>
          <a:p>
            <a:pPr indent="-276225"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Mouse</a:t>
            </a:r>
            <a:endParaRPr sz="2000">
              <a:solidFill>
                <a:schemeClr val="dk1"/>
              </a:solidFill>
            </a:endParaRPr>
          </a:p>
          <a:p>
            <a:pPr indent="-276225"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Keyboard</a:t>
            </a:r>
            <a:endParaRPr sz="2000">
              <a:solidFill>
                <a:schemeClr val="dk1"/>
              </a:solidFill>
            </a:endParaRPr>
          </a:p>
          <a:p>
            <a:pPr indent="-276225"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Monitor</a:t>
            </a:r>
            <a:endParaRPr sz="2000">
              <a:solidFill>
                <a:schemeClr val="dk1"/>
              </a:solidFill>
            </a:endParaRPr>
          </a:p>
          <a:p>
            <a:pPr indent="-276225"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etc</a:t>
            </a:r>
            <a:endParaRPr sz="20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What’s a Computer?</a:t>
            </a:r>
            <a:endParaRPr>
              <a:solidFill>
                <a:srgbClr val="0F7D5D"/>
              </a:solidFill>
            </a:endParaRPr>
          </a:p>
        </p:txBody>
      </p:sp>
      <p:sp>
        <p:nvSpPr>
          <p:cNvPr id="294" name="Google Shape;294;p36"/>
          <p:cNvSpPr txBox="1"/>
          <p:nvPr>
            <p:ph idx="1" type="body"/>
          </p:nvPr>
        </p:nvSpPr>
        <p:spPr>
          <a:xfrm>
            <a:off x="311700" y="1152475"/>
            <a:ext cx="7760400" cy="2972400"/>
          </a:xfrm>
          <a:prstGeom prst="rect">
            <a:avLst/>
          </a:prstGeom>
        </p:spPr>
        <p:txBody>
          <a:bodyPr anchorCtr="0" anchor="t" bIns="91425" lIns="91425" spcFirstLastPara="1" rIns="91425" wrap="square" tIns="91425">
            <a:normAutofit fontScale="77500" lnSpcReduction="20000"/>
          </a:bodyPr>
          <a:lstStyle/>
          <a:p>
            <a:pPr indent="-317182" lvl="0" marL="342900" rtl="0" algn="l">
              <a:lnSpc>
                <a:spcPct val="115000"/>
              </a:lnSpc>
              <a:spcBef>
                <a:spcPts val="0"/>
              </a:spcBef>
              <a:spcAft>
                <a:spcPts val="0"/>
              </a:spcAft>
              <a:buClr>
                <a:schemeClr val="dk1"/>
              </a:buClr>
              <a:buSzPct val="100000"/>
              <a:buFont typeface="Avenir"/>
              <a:buChar char="•"/>
            </a:pPr>
            <a:r>
              <a:rPr lang="en" sz="1800">
                <a:solidFill>
                  <a:schemeClr val="dk1"/>
                </a:solidFill>
              </a:rPr>
              <a:t>Computers are dedicated or general-purpose</a:t>
            </a:r>
            <a:endParaRPr sz="1400">
              <a:solidFill>
                <a:schemeClr val="dk1"/>
              </a:solidFill>
            </a:endParaRPr>
          </a:p>
          <a:p>
            <a:pPr indent="-317182" lvl="0" marL="342900" rtl="0" algn="l">
              <a:lnSpc>
                <a:spcPct val="115000"/>
              </a:lnSpc>
              <a:spcBef>
                <a:spcPts val="1000"/>
              </a:spcBef>
              <a:spcAft>
                <a:spcPts val="0"/>
              </a:spcAft>
              <a:buClr>
                <a:schemeClr val="dk1"/>
              </a:buClr>
              <a:buSzPct val="100000"/>
              <a:buFont typeface="Avenir"/>
              <a:buChar char="•"/>
            </a:pPr>
            <a:r>
              <a:rPr lang="en" sz="1800">
                <a:solidFill>
                  <a:schemeClr val="dk1"/>
                </a:solidFill>
              </a:rPr>
              <a:t>Dedicated (Embedded) – CPE 323, also specialized hardware (CPE 322/324)</a:t>
            </a:r>
            <a:endParaRPr sz="1400">
              <a:solidFill>
                <a:schemeClr val="dk1"/>
              </a:solidFill>
            </a:endParaRPr>
          </a:p>
          <a:p>
            <a:pPr indent="-317182" lvl="0" marL="342900" rtl="0" algn="l">
              <a:lnSpc>
                <a:spcPct val="115000"/>
              </a:lnSpc>
              <a:spcBef>
                <a:spcPts val="1000"/>
              </a:spcBef>
              <a:spcAft>
                <a:spcPts val="0"/>
              </a:spcAft>
              <a:buClr>
                <a:schemeClr val="dk1"/>
              </a:buClr>
              <a:buSzPct val="100000"/>
              <a:buFont typeface="Avenir"/>
              <a:buChar char="•"/>
            </a:pPr>
            <a:r>
              <a:rPr lang="en" sz="1800">
                <a:solidFill>
                  <a:schemeClr val="dk1"/>
                </a:solidFill>
              </a:rPr>
              <a:t>General Purpose (CPE 221)</a:t>
            </a:r>
            <a:endParaRPr sz="1400">
              <a:solidFill>
                <a:schemeClr val="dk1"/>
              </a:solidFill>
            </a:endParaRPr>
          </a:p>
          <a:p>
            <a:pPr indent="-317182" lvl="1" marL="800100" rtl="0" algn="l">
              <a:lnSpc>
                <a:spcPct val="115000"/>
              </a:lnSpc>
              <a:spcBef>
                <a:spcPts val="1000"/>
              </a:spcBef>
              <a:spcAft>
                <a:spcPts val="0"/>
              </a:spcAft>
              <a:buClr>
                <a:schemeClr val="dk1"/>
              </a:buClr>
              <a:buSzPct val="100000"/>
              <a:buFont typeface="Avenir"/>
              <a:buChar char="•"/>
            </a:pPr>
            <a:r>
              <a:rPr lang="en" sz="1800">
                <a:solidFill>
                  <a:schemeClr val="dk1"/>
                </a:solidFill>
              </a:rPr>
              <a:t>It can be </a:t>
            </a:r>
            <a:r>
              <a:rPr lang="en" sz="1800">
                <a:solidFill>
                  <a:srgbClr val="FF0000"/>
                </a:solidFill>
              </a:rPr>
              <a:t>programmed</a:t>
            </a:r>
            <a:r>
              <a:rPr lang="en" sz="1800">
                <a:solidFill>
                  <a:schemeClr val="dk1"/>
                </a:solidFill>
              </a:rPr>
              <a:t> to solve any problem (within its Limitations)</a:t>
            </a:r>
            <a:endParaRPr sz="1400">
              <a:solidFill>
                <a:schemeClr val="dk1"/>
              </a:solidFill>
            </a:endParaRPr>
          </a:p>
          <a:p>
            <a:pPr indent="-317182" lvl="1" marL="800100" rtl="0" algn="l">
              <a:lnSpc>
                <a:spcPct val="115000"/>
              </a:lnSpc>
              <a:spcBef>
                <a:spcPts val="1000"/>
              </a:spcBef>
              <a:spcAft>
                <a:spcPts val="0"/>
              </a:spcAft>
              <a:buClr>
                <a:schemeClr val="dk1"/>
              </a:buClr>
              <a:buSzPct val="100000"/>
              <a:buFont typeface="Avenir"/>
              <a:buChar char="•"/>
            </a:pPr>
            <a:r>
              <a:rPr lang="en" sz="1800">
                <a:solidFill>
                  <a:schemeClr val="dk1"/>
                </a:solidFill>
              </a:rPr>
              <a:t>A key feature of almost all general-purpose computers is that the program and its data are </a:t>
            </a:r>
            <a:r>
              <a:rPr lang="en" sz="1800">
                <a:solidFill>
                  <a:srgbClr val="FF0000"/>
                </a:solidFill>
              </a:rPr>
              <a:t>held in the same memory</a:t>
            </a:r>
            <a:endParaRPr sz="1400">
              <a:solidFill>
                <a:schemeClr val="dk1"/>
              </a:solidFill>
            </a:endParaRPr>
          </a:p>
          <a:p>
            <a:pPr indent="-317182" lvl="1" marL="800100" rtl="0" algn="l">
              <a:lnSpc>
                <a:spcPct val="115000"/>
              </a:lnSpc>
              <a:spcBef>
                <a:spcPts val="1000"/>
              </a:spcBef>
              <a:spcAft>
                <a:spcPts val="0"/>
              </a:spcAft>
              <a:buClr>
                <a:schemeClr val="dk1"/>
              </a:buClr>
              <a:buSzPct val="100000"/>
              <a:buFont typeface="Avenir"/>
              <a:buChar char="•"/>
            </a:pPr>
            <a:r>
              <a:rPr lang="en" sz="1800">
                <a:solidFill>
                  <a:schemeClr val="dk1"/>
                </a:solidFill>
              </a:rPr>
              <a:t>This kind of computer is called </a:t>
            </a:r>
            <a:r>
              <a:rPr lang="en" sz="1800">
                <a:solidFill>
                  <a:srgbClr val="FF0000"/>
                </a:solidFill>
              </a:rPr>
              <a:t>Von </a:t>
            </a:r>
            <a:r>
              <a:rPr lang="en" sz="1800">
                <a:solidFill>
                  <a:srgbClr val="FF0000"/>
                </a:solidFill>
              </a:rPr>
              <a:t>Neumann</a:t>
            </a:r>
            <a:r>
              <a:rPr lang="en" sz="1800">
                <a:solidFill>
                  <a:srgbClr val="FF0000"/>
                </a:solidFill>
              </a:rPr>
              <a:t> Architecture</a:t>
            </a:r>
            <a:r>
              <a:rPr lang="en" sz="1800">
                <a:solidFill>
                  <a:schemeClr val="dk1"/>
                </a:solidFill>
              </a:rPr>
              <a:t> (alternate is called </a:t>
            </a:r>
            <a:r>
              <a:rPr lang="en" sz="1800">
                <a:solidFill>
                  <a:srgbClr val="FF0000"/>
                </a:solidFill>
              </a:rPr>
              <a:t>Harvard architecture</a:t>
            </a:r>
            <a:r>
              <a:rPr lang="en" sz="1800">
                <a:solidFill>
                  <a:schemeClr val="dk1"/>
                </a:solidFill>
              </a:rPr>
              <a:t>, but this means something different)</a:t>
            </a:r>
            <a:endParaRPr sz="1400">
              <a:solidFill>
                <a:schemeClr val="dk1"/>
              </a:solidFill>
            </a:endParaRPr>
          </a:p>
          <a:p>
            <a:pPr indent="0" lvl="0" marL="0" rtl="0" algn="l">
              <a:lnSpc>
                <a:spcPct val="100000"/>
              </a:lnSpc>
              <a:spcBef>
                <a:spcPts val="1000"/>
              </a:spcBef>
              <a:spcAft>
                <a:spcPts val="0"/>
              </a:spcAft>
              <a:buClr>
                <a:schemeClr val="dk1"/>
              </a:buClr>
              <a:buFont typeface="Arial"/>
              <a:buNone/>
            </a:pPr>
            <a:r>
              <a:rPr lang="en" sz="1800">
                <a:solidFill>
                  <a:schemeClr val="dk1"/>
                </a:solidFill>
              </a:rPr>
              <a:t>	</a:t>
            </a:r>
            <a:endParaRPr sz="1400">
              <a:solidFill>
                <a:schemeClr val="dk1"/>
              </a:solidFill>
            </a:endParaRPr>
          </a:p>
          <a:p>
            <a:pPr indent="0" lvl="0" marL="0" rtl="0" algn="l">
              <a:spcBef>
                <a:spcPts val="0"/>
              </a:spcBef>
              <a:spcAft>
                <a:spcPts val="1000"/>
              </a:spcAft>
              <a:buNone/>
            </a:pPr>
            <a:r>
              <a:t/>
            </a:r>
            <a:endParaRPr/>
          </a:p>
        </p:txBody>
      </p:sp>
      <p:pic>
        <p:nvPicPr>
          <p:cNvPr id="295" name="Google Shape;295;p36"/>
          <p:cNvPicPr preferRelativeResize="0"/>
          <p:nvPr/>
        </p:nvPicPr>
        <p:blipFill rotWithShape="1">
          <a:blip r:embed="rId3">
            <a:alphaModFix/>
          </a:blip>
          <a:srcRect b="18956" l="22489" r="2844" t="8162"/>
          <a:stretch/>
        </p:blipFill>
        <p:spPr>
          <a:xfrm>
            <a:off x="2931275" y="3551149"/>
            <a:ext cx="2521250" cy="1446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What is a Computer? (More Details)</a:t>
            </a:r>
            <a:endParaRPr>
              <a:solidFill>
                <a:srgbClr val="0F7D5D"/>
              </a:solidFill>
            </a:endParaRPr>
          </a:p>
        </p:txBody>
      </p:sp>
      <p:sp>
        <p:nvSpPr>
          <p:cNvPr id="301" name="Google Shape;301;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We take data and instructions out of </a:t>
            </a:r>
            <a:r>
              <a:rPr lang="en" sz="1800">
                <a:solidFill>
                  <a:srgbClr val="C00000"/>
                </a:solidFill>
              </a:rPr>
              <a:t>Memory</a:t>
            </a:r>
            <a:r>
              <a:rPr lang="en" sz="1800">
                <a:solidFill>
                  <a:schemeClr val="dk1"/>
                </a:solidFill>
              </a:rPr>
              <a:t> and put them in </a:t>
            </a:r>
            <a:r>
              <a:rPr lang="en" sz="1800">
                <a:solidFill>
                  <a:srgbClr val="C00000"/>
                </a:solidFill>
              </a:rPr>
              <a:t>Registers</a:t>
            </a:r>
            <a:r>
              <a:rPr lang="en" sz="1800">
                <a:solidFill>
                  <a:schemeClr val="dk1"/>
                </a:solidFill>
              </a:rPr>
              <a:t>  on the CPU for faster access</a:t>
            </a:r>
            <a:endParaRPr sz="1400">
              <a:solidFill>
                <a:schemeClr val="dk1"/>
              </a:solidFill>
            </a:endParaRPr>
          </a:p>
          <a:p>
            <a:pPr indent="-342900" lvl="0" marL="342900" rtl="0" algn="l">
              <a:lnSpc>
                <a:spcPct val="100000"/>
              </a:lnSpc>
              <a:spcBef>
                <a:spcPts val="1000"/>
              </a:spcBef>
              <a:spcAft>
                <a:spcPts val="0"/>
              </a:spcAft>
              <a:buClr>
                <a:schemeClr val="dk1"/>
              </a:buClr>
              <a:buSzPts val="1800"/>
              <a:buFont typeface="Avenir"/>
              <a:buChar char="•"/>
            </a:pPr>
            <a:r>
              <a:rPr lang="en" sz="1800">
                <a:solidFill>
                  <a:schemeClr val="dk1"/>
                </a:solidFill>
              </a:rPr>
              <a:t>A </a:t>
            </a:r>
            <a:r>
              <a:rPr lang="en" sz="1800">
                <a:solidFill>
                  <a:srgbClr val="C00000"/>
                </a:solidFill>
              </a:rPr>
              <a:t>Register</a:t>
            </a:r>
            <a:r>
              <a:rPr lang="en" sz="1800">
                <a:solidFill>
                  <a:schemeClr val="dk1"/>
                </a:solidFill>
              </a:rPr>
              <a:t> is specified in terms of the number of </a:t>
            </a:r>
            <a:r>
              <a:rPr lang="en" sz="1800">
                <a:solidFill>
                  <a:srgbClr val="C00000"/>
                </a:solidFill>
              </a:rPr>
              <a:t>bits</a:t>
            </a:r>
            <a:r>
              <a:rPr lang="en" sz="1800">
                <a:solidFill>
                  <a:schemeClr val="dk1"/>
                </a:solidFill>
              </a:rPr>
              <a:t> it holds, typically 32 or 64-bit for modern PCs, smaller for embedded systems.	</a:t>
            </a:r>
            <a:endParaRPr sz="1400">
              <a:solidFill>
                <a:schemeClr val="dk1"/>
              </a:solidFill>
            </a:endParaRPr>
          </a:p>
          <a:p>
            <a:pPr indent="0" lvl="0" marL="0" rtl="0" algn="l">
              <a:spcBef>
                <a:spcPts val="1000"/>
              </a:spcBef>
              <a:spcAft>
                <a:spcPts val="1000"/>
              </a:spcAft>
              <a:buNone/>
            </a:pPr>
            <a:r>
              <a:t/>
            </a:r>
            <a:endParaRPr/>
          </a:p>
        </p:txBody>
      </p:sp>
      <p:pic>
        <p:nvPicPr>
          <p:cNvPr id="302" name="Google Shape;302;p37"/>
          <p:cNvPicPr preferRelativeResize="0"/>
          <p:nvPr/>
        </p:nvPicPr>
        <p:blipFill rotWithShape="1">
          <a:blip r:embed="rId3">
            <a:alphaModFix/>
          </a:blip>
          <a:srcRect b="0" l="13636" r="0" t="8357"/>
          <a:stretch/>
        </p:blipFill>
        <p:spPr>
          <a:xfrm>
            <a:off x="2570975" y="2644925"/>
            <a:ext cx="3360374" cy="2229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Program Execution</a:t>
            </a:r>
            <a:endParaRPr>
              <a:solidFill>
                <a:srgbClr val="0F7D5D"/>
              </a:solidFill>
            </a:endParaRPr>
          </a:p>
        </p:txBody>
      </p:sp>
      <p:sp>
        <p:nvSpPr>
          <p:cNvPr id="308" name="Google Shape;308;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Everything happens at the direction of the </a:t>
            </a:r>
            <a:r>
              <a:rPr lang="en" sz="1800">
                <a:solidFill>
                  <a:srgbClr val="C00000"/>
                </a:solidFill>
              </a:rPr>
              <a:t>Clock</a:t>
            </a:r>
            <a:r>
              <a:rPr lang="en" sz="1800">
                <a:solidFill>
                  <a:schemeClr val="dk1"/>
                </a:solidFill>
              </a:rPr>
              <a:t>.</a:t>
            </a:r>
            <a:endParaRPr sz="1400">
              <a:solidFill>
                <a:schemeClr val="dk1"/>
              </a:solidFill>
            </a:endParaRPr>
          </a:p>
          <a:p>
            <a:pPr indent="-342900" lvl="0" marL="342900" rtl="0" algn="l">
              <a:lnSpc>
                <a:spcPct val="100000"/>
              </a:lnSpc>
              <a:spcBef>
                <a:spcPts val="1000"/>
              </a:spcBef>
              <a:spcAft>
                <a:spcPts val="0"/>
              </a:spcAft>
              <a:buClr>
                <a:schemeClr val="dk1"/>
              </a:buClr>
              <a:buSzPts val="1800"/>
              <a:buFont typeface="Avenir"/>
              <a:buChar char="•"/>
            </a:pPr>
            <a:r>
              <a:rPr lang="en" sz="1800">
                <a:solidFill>
                  <a:schemeClr val="dk1"/>
                </a:solidFill>
              </a:rPr>
              <a:t>The </a:t>
            </a:r>
            <a:r>
              <a:rPr lang="en" sz="1800">
                <a:solidFill>
                  <a:srgbClr val="C00000"/>
                </a:solidFill>
              </a:rPr>
              <a:t>Actions</a:t>
            </a:r>
            <a:r>
              <a:rPr lang="en" sz="1800">
                <a:solidFill>
                  <a:schemeClr val="dk1"/>
                </a:solidFill>
              </a:rPr>
              <a:t> of the hardware support the </a:t>
            </a:r>
            <a:r>
              <a:rPr lang="en" sz="1800">
                <a:solidFill>
                  <a:srgbClr val="C00000"/>
                </a:solidFill>
              </a:rPr>
              <a:t>Operations</a:t>
            </a:r>
            <a:r>
              <a:rPr lang="en" sz="1800">
                <a:solidFill>
                  <a:schemeClr val="dk1"/>
                </a:solidFill>
              </a:rPr>
              <a:t> of a </a:t>
            </a:r>
            <a:r>
              <a:rPr lang="en" sz="1800">
                <a:solidFill>
                  <a:srgbClr val="C00000"/>
                </a:solidFill>
              </a:rPr>
              <a:t>High level language</a:t>
            </a:r>
            <a:r>
              <a:rPr lang="en" sz="1800">
                <a:solidFill>
                  <a:schemeClr val="dk1"/>
                </a:solidFill>
              </a:rPr>
              <a:t> such as A = B, or C = A + B.</a:t>
            </a:r>
            <a:endParaRPr sz="1400">
              <a:solidFill>
                <a:schemeClr val="dk1"/>
              </a:solidFill>
            </a:endParaRPr>
          </a:p>
          <a:p>
            <a:pPr indent="-342900" lvl="0" marL="342900" rtl="0" algn="l">
              <a:lnSpc>
                <a:spcPct val="100000"/>
              </a:lnSpc>
              <a:spcBef>
                <a:spcPts val="1000"/>
              </a:spcBef>
              <a:spcAft>
                <a:spcPts val="0"/>
              </a:spcAft>
              <a:buClr>
                <a:schemeClr val="dk1"/>
              </a:buClr>
              <a:buSzPts val="1800"/>
              <a:buFont typeface="Avenir"/>
              <a:buChar char="•"/>
            </a:pPr>
            <a:r>
              <a:rPr lang="en" sz="1800">
                <a:solidFill>
                  <a:schemeClr val="dk1"/>
                </a:solidFill>
              </a:rPr>
              <a:t>The operation shown below is Z = X + Y.	</a:t>
            </a:r>
            <a:endParaRPr sz="1400">
              <a:solidFill>
                <a:schemeClr val="dk1"/>
              </a:solidFill>
            </a:endParaRPr>
          </a:p>
          <a:p>
            <a:pPr indent="0" lvl="0" marL="0" rtl="0" algn="l">
              <a:spcBef>
                <a:spcPts val="1000"/>
              </a:spcBef>
              <a:spcAft>
                <a:spcPts val="1000"/>
              </a:spcAft>
              <a:buNone/>
            </a:pPr>
            <a:r>
              <a:t/>
            </a:r>
            <a:endParaRPr/>
          </a:p>
        </p:txBody>
      </p:sp>
      <p:pic>
        <p:nvPicPr>
          <p:cNvPr id="309" name="Google Shape;309;p38"/>
          <p:cNvPicPr preferRelativeResize="0"/>
          <p:nvPr/>
        </p:nvPicPr>
        <p:blipFill rotWithShape="1">
          <a:blip r:embed="rId3">
            <a:alphaModFix/>
          </a:blip>
          <a:srcRect b="0" l="0" r="0" t="6533"/>
          <a:stretch/>
        </p:blipFill>
        <p:spPr>
          <a:xfrm>
            <a:off x="2322825" y="2771025"/>
            <a:ext cx="3824800" cy="223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p:nvPr/>
        </p:nvSpPr>
        <p:spPr>
          <a:xfrm>
            <a:off x="6438000" y="3769700"/>
            <a:ext cx="1373700" cy="524400"/>
          </a:xfrm>
          <a:prstGeom prst="roundRect">
            <a:avLst>
              <a:gd fmla="val 16667" name="adj"/>
            </a:avLst>
          </a:prstGeom>
          <a:solidFill>
            <a:srgbClr val="FFA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15" name="Google Shape;315;p39"/>
          <p:cNvSpPr/>
          <p:nvPr/>
        </p:nvSpPr>
        <p:spPr>
          <a:xfrm>
            <a:off x="3215987" y="3769700"/>
            <a:ext cx="1848300" cy="524400"/>
          </a:xfrm>
          <a:prstGeom prst="roundRect">
            <a:avLst>
              <a:gd fmla="val 16667" name="adj"/>
            </a:avLst>
          </a:prstGeom>
          <a:solidFill>
            <a:srgbClr val="FFA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16" name="Google Shape;316;p39"/>
          <p:cNvSpPr/>
          <p:nvPr/>
        </p:nvSpPr>
        <p:spPr>
          <a:xfrm>
            <a:off x="1825625" y="3750100"/>
            <a:ext cx="948900" cy="524400"/>
          </a:xfrm>
          <a:prstGeom prst="roundRect">
            <a:avLst>
              <a:gd fmla="val 16667" name="adj"/>
            </a:avLst>
          </a:prstGeom>
          <a:solidFill>
            <a:srgbClr val="FFA0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17" name="Google Shape;317;p39"/>
          <p:cNvSpPr txBox="1"/>
          <p:nvPr>
            <p:ph type="title"/>
          </p:nvPr>
        </p:nvSpPr>
        <p:spPr>
          <a:xfrm>
            <a:off x="-125" y="0"/>
            <a:ext cx="9144000" cy="6141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The Stored Program Computer</a:t>
            </a:r>
            <a:endParaRPr>
              <a:solidFill>
                <a:srgbClr val="0F7D5D"/>
              </a:solidFill>
            </a:endParaRPr>
          </a:p>
        </p:txBody>
      </p:sp>
      <p:sp>
        <p:nvSpPr>
          <p:cNvPr id="318" name="Google Shape;318;p39"/>
          <p:cNvSpPr txBox="1"/>
          <p:nvPr>
            <p:ph idx="1" type="body"/>
          </p:nvPr>
        </p:nvSpPr>
        <p:spPr>
          <a:xfrm>
            <a:off x="311700" y="1152475"/>
            <a:ext cx="8520600" cy="1718100"/>
          </a:xfrm>
          <a:prstGeom prst="rect">
            <a:avLst/>
          </a:prstGeom>
        </p:spPr>
        <p:txBody>
          <a:bodyPr anchorCtr="0" anchor="t" bIns="91425" lIns="91425" spcFirstLastPara="1" rIns="91425" wrap="square" tIns="91425">
            <a:normAutofit fontScale="70000" lnSpcReduction="10000"/>
          </a:bodyPr>
          <a:lstStyle/>
          <a:p>
            <a:pPr indent="-317500" lvl="0" marL="355600" rtl="0" algn="just">
              <a:lnSpc>
                <a:spcPct val="150000"/>
              </a:lnSpc>
              <a:spcBef>
                <a:spcPts val="0"/>
              </a:spcBef>
              <a:spcAft>
                <a:spcPts val="0"/>
              </a:spcAft>
              <a:buClr>
                <a:schemeClr val="dk1"/>
              </a:buClr>
              <a:buSzPct val="100000"/>
              <a:buFont typeface="Avenir"/>
              <a:buChar char="•"/>
            </a:pPr>
            <a:r>
              <a:rPr lang="en" sz="2000">
                <a:solidFill>
                  <a:schemeClr val="dk1"/>
                </a:solidFill>
              </a:rPr>
              <a:t>A computer is a tool to solve problems</a:t>
            </a:r>
            <a:endParaRPr sz="1400">
              <a:solidFill>
                <a:schemeClr val="dk1"/>
              </a:solidFill>
            </a:endParaRPr>
          </a:p>
          <a:p>
            <a:pPr indent="-317500" lvl="0" marL="355600" rtl="0" algn="just">
              <a:lnSpc>
                <a:spcPct val="150000"/>
              </a:lnSpc>
              <a:spcBef>
                <a:spcPts val="1000"/>
              </a:spcBef>
              <a:spcAft>
                <a:spcPts val="0"/>
              </a:spcAft>
              <a:buClr>
                <a:schemeClr val="dk1"/>
              </a:buClr>
              <a:buSzPct val="100000"/>
              <a:buFont typeface="Avenir"/>
              <a:buChar char="•"/>
            </a:pPr>
            <a:r>
              <a:rPr lang="en" sz="2000">
                <a:solidFill>
                  <a:schemeClr val="dk1"/>
                </a:solidFill>
              </a:rPr>
              <a:t>Dumb, but very powerful and can follow instructions</a:t>
            </a:r>
            <a:endParaRPr sz="1400">
              <a:solidFill>
                <a:schemeClr val="dk1"/>
              </a:solidFill>
            </a:endParaRPr>
          </a:p>
          <a:p>
            <a:pPr indent="-317500" lvl="0" marL="355600" rtl="0" algn="just">
              <a:lnSpc>
                <a:spcPct val="150000"/>
              </a:lnSpc>
              <a:spcBef>
                <a:spcPts val="1000"/>
              </a:spcBef>
              <a:spcAft>
                <a:spcPts val="0"/>
              </a:spcAft>
              <a:buClr>
                <a:schemeClr val="dk1"/>
              </a:buClr>
              <a:buSzPct val="100000"/>
              <a:buFont typeface="Avenir"/>
              <a:buChar char="•"/>
            </a:pPr>
            <a:r>
              <a:rPr lang="en" sz="2000">
                <a:solidFill>
                  <a:schemeClr val="dk1"/>
                </a:solidFill>
              </a:rPr>
              <a:t>Consider the problem of finding the longest sequence of repeated digits in a stream of digits. </a:t>
            </a:r>
            <a:endParaRPr sz="1400">
              <a:solidFill>
                <a:schemeClr val="dk1"/>
              </a:solidFill>
            </a:endParaRPr>
          </a:p>
          <a:p>
            <a:pPr indent="-317500" lvl="0" marL="355600" rtl="0" algn="just">
              <a:lnSpc>
                <a:spcPct val="150000"/>
              </a:lnSpc>
              <a:spcBef>
                <a:spcPts val="1000"/>
              </a:spcBef>
              <a:spcAft>
                <a:spcPts val="1000"/>
              </a:spcAft>
              <a:buClr>
                <a:schemeClr val="dk1"/>
              </a:buClr>
              <a:buSzPct val="100000"/>
              <a:buFont typeface="Avenir"/>
              <a:buChar char="•"/>
            </a:pPr>
            <a:r>
              <a:rPr lang="en" sz="2000">
                <a:solidFill>
                  <a:schemeClr val="dk1"/>
                </a:solidFill>
              </a:rPr>
              <a:t>In the figure shown, the longest run of repeated digits is four consecutive sixes.</a:t>
            </a:r>
            <a:endParaRPr/>
          </a:p>
        </p:txBody>
      </p:sp>
      <p:cxnSp>
        <p:nvCxnSpPr>
          <p:cNvPr id="319" name="Google Shape;319;p39"/>
          <p:cNvCxnSpPr/>
          <p:nvPr/>
        </p:nvCxnSpPr>
        <p:spPr>
          <a:xfrm>
            <a:off x="438500" y="3716650"/>
            <a:ext cx="7786200" cy="0"/>
          </a:xfrm>
          <a:prstGeom prst="straightConnector1">
            <a:avLst/>
          </a:prstGeom>
          <a:noFill/>
          <a:ln cap="flat" cmpd="sng" w="28575">
            <a:solidFill>
              <a:schemeClr val="dk1"/>
            </a:solidFill>
            <a:prstDash val="solid"/>
            <a:round/>
            <a:headEnd len="med" w="med" type="stealth"/>
            <a:tailEnd len="med" w="med" type="stealth"/>
          </a:ln>
        </p:spPr>
      </p:cxnSp>
      <p:sp>
        <p:nvSpPr>
          <p:cNvPr id="320" name="Google Shape;320;p39"/>
          <p:cNvSpPr txBox="1"/>
          <p:nvPr/>
        </p:nvSpPr>
        <p:spPr>
          <a:xfrm>
            <a:off x="1301275" y="3238800"/>
            <a:ext cx="28473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String of 17 digits</a:t>
            </a:r>
            <a:endParaRPr sz="2100">
              <a:solidFill>
                <a:srgbClr val="0E3042"/>
              </a:solidFill>
              <a:latin typeface="Kaisei Decol"/>
              <a:ea typeface="Kaisei Decol"/>
              <a:cs typeface="Kaisei Decol"/>
              <a:sym typeface="Kaisei Decol"/>
            </a:endParaRPr>
          </a:p>
        </p:txBody>
      </p:sp>
      <p:sp>
        <p:nvSpPr>
          <p:cNvPr id="321" name="Google Shape;321;p39"/>
          <p:cNvSpPr/>
          <p:nvPr/>
        </p:nvSpPr>
        <p:spPr>
          <a:xfrm>
            <a:off x="484975"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2</a:t>
            </a:r>
            <a:endParaRPr b="1">
              <a:solidFill>
                <a:schemeClr val="lt1"/>
              </a:solidFill>
              <a:latin typeface="Kaisei Decol"/>
              <a:ea typeface="Kaisei Decol"/>
              <a:cs typeface="Kaisei Decol"/>
              <a:sym typeface="Kaisei Decol"/>
            </a:endParaRPr>
          </a:p>
        </p:txBody>
      </p:sp>
      <p:sp>
        <p:nvSpPr>
          <p:cNvPr id="322" name="Google Shape;322;p39"/>
          <p:cNvSpPr/>
          <p:nvPr/>
        </p:nvSpPr>
        <p:spPr>
          <a:xfrm>
            <a:off x="942900"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3</a:t>
            </a:r>
            <a:endParaRPr b="1">
              <a:solidFill>
                <a:schemeClr val="lt1"/>
              </a:solidFill>
              <a:latin typeface="Kaisei Decol"/>
              <a:ea typeface="Kaisei Decol"/>
              <a:cs typeface="Kaisei Decol"/>
              <a:sym typeface="Kaisei Decol"/>
            </a:endParaRPr>
          </a:p>
        </p:txBody>
      </p:sp>
      <p:sp>
        <p:nvSpPr>
          <p:cNvPr id="323" name="Google Shape;323;p39"/>
          <p:cNvSpPr/>
          <p:nvPr/>
        </p:nvSpPr>
        <p:spPr>
          <a:xfrm>
            <a:off x="1400825"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2</a:t>
            </a:r>
            <a:endParaRPr b="1">
              <a:solidFill>
                <a:schemeClr val="lt1"/>
              </a:solidFill>
              <a:latin typeface="Kaisei Decol"/>
              <a:ea typeface="Kaisei Decol"/>
              <a:cs typeface="Kaisei Decol"/>
              <a:sym typeface="Kaisei Decol"/>
            </a:endParaRPr>
          </a:p>
        </p:txBody>
      </p:sp>
      <p:sp>
        <p:nvSpPr>
          <p:cNvPr id="324" name="Google Shape;324;p39"/>
          <p:cNvSpPr/>
          <p:nvPr/>
        </p:nvSpPr>
        <p:spPr>
          <a:xfrm>
            <a:off x="1858750"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7</a:t>
            </a:r>
            <a:endParaRPr b="1">
              <a:solidFill>
                <a:schemeClr val="lt1"/>
              </a:solidFill>
              <a:latin typeface="Kaisei Decol"/>
              <a:ea typeface="Kaisei Decol"/>
              <a:cs typeface="Kaisei Decol"/>
              <a:sym typeface="Kaisei Decol"/>
            </a:endParaRPr>
          </a:p>
        </p:txBody>
      </p:sp>
      <p:sp>
        <p:nvSpPr>
          <p:cNvPr id="325" name="Google Shape;325;p39"/>
          <p:cNvSpPr/>
          <p:nvPr/>
        </p:nvSpPr>
        <p:spPr>
          <a:xfrm>
            <a:off x="2316675"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7</a:t>
            </a:r>
            <a:endParaRPr b="1">
              <a:solidFill>
                <a:schemeClr val="lt1"/>
              </a:solidFill>
              <a:latin typeface="Kaisei Decol"/>
              <a:ea typeface="Kaisei Decol"/>
              <a:cs typeface="Kaisei Decol"/>
              <a:sym typeface="Kaisei Decol"/>
            </a:endParaRPr>
          </a:p>
        </p:txBody>
      </p:sp>
      <p:sp>
        <p:nvSpPr>
          <p:cNvPr id="326" name="Google Shape;326;p39"/>
          <p:cNvSpPr/>
          <p:nvPr/>
        </p:nvSpPr>
        <p:spPr>
          <a:xfrm>
            <a:off x="2774600"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3</a:t>
            </a:r>
            <a:endParaRPr b="1">
              <a:solidFill>
                <a:schemeClr val="lt1"/>
              </a:solidFill>
              <a:latin typeface="Kaisei Decol"/>
              <a:ea typeface="Kaisei Decol"/>
              <a:cs typeface="Kaisei Decol"/>
              <a:sym typeface="Kaisei Decol"/>
            </a:endParaRPr>
          </a:p>
        </p:txBody>
      </p:sp>
      <p:sp>
        <p:nvSpPr>
          <p:cNvPr id="327" name="Google Shape;327;p39"/>
          <p:cNvSpPr/>
          <p:nvPr/>
        </p:nvSpPr>
        <p:spPr>
          <a:xfrm>
            <a:off x="3232525"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6</a:t>
            </a:r>
            <a:endParaRPr b="1">
              <a:solidFill>
                <a:schemeClr val="lt1"/>
              </a:solidFill>
              <a:latin typeface="Kaisei Decol"/>
              <a:ea typeface="Kaisei Decol"/>
              <a:cs typeface="Kaisei Decol"/>
              <a:sym typeface="Kaisei Decol"/>
            </a:endParaRPr>
          </a:p>
        </p:txBody>
      </p:sp>
      <p:sp>
        <p:nvSpPr>
          <p:cNvPr id="328" name="Google Shape;328;p39"/>
          <p:cNvSpPr/>
          <p:nvPr/>
        </p:nvSpPr>
        <p:spPr>
          <a:xfrm>
            <a:off x="3690450"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6</a:t>
            </a:r>
            <a:endParaRPr b="1">
              <a:solidFill>
                <a:schemeClr val="lt1"/>
              </a:solidFill>
              <a:latin typeface="Kaisei Decol"/>
              <a:ea typeface="Kaisei Decol"/>
              <a:cs typeface="Kaisei Decol"/>
              <a:sym typeface="Kaisei Decol"/>
            </a:endParaRPr>
          </a:p>
        </p:txBody>
      </p:sp>
      <p:sp>
        <p:nvSpPr>
          <p:cNvPr id="329" name="Google Shape;329;p39"/>
          <p:cNvSpPr/>
          <p:nvPr/>
        </p:nvSpPr>
        <p:spPr>
          <a:xfrm>
            <a:off x="4148375"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6</a:t>
            </a:r>
            <a:endParaRPr b="1">
              <a:solidFill>
                <a:schemeClr val="lt1"/>
              </a:solidFill>
              <a:latin typeface="Kaisei Decol"/>
              <a:ea typeface="Kaisei Decol"/>
              <a:cs typeface="Kaisei Decol"/>
              <a:sym typeface="Kaisei Decol"/>
            </a:endParaRPr>
          </a:p>
        </p:txBody>
      </p:sp>
      <p:sp>
        <p:nvSpPr>
          <p:cNvPr id="330" name="Google Shape;330;p39"/>
          <p:cNvSpPr/>
          <p:nvPr/>
        </p:nvSpPr>
        <p:spPr>
          <a:xfrm>
            <a:off x="4606300"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6</a:t>
            </a:r>
            <a:endParaRPr b="1">
              <a:solidFill>
                <a:schemeClr val="lt1"/>
              </a:solidFill>
              <a:latin typeface="Kaisei Decol"/>
              <a:ea typeface="Kaisei Decol"/>
              <a:cs typeface="Kaisei Decol"/>
              <a:sym typeface="Kaisei Decol"/>
            </a:endParaRPr>
          </a:p>
        </p:txBody>
      </p:sp>
      <p:sp>
        <p:nvSpPr>
          <p:cNvPr id="331" name="Google Shape;331;p39"/>
          <p:cNvSpPr/>
          <p:nvPr/>
        </p:nvSpPr>
        <p:spPr>
          <a:xfrm>
            <a:off x="5064225"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4</a:t>
            </a:r>
            <a:endParaRPr b="1">
              <a:solidFill>
                <a:schemeClr val="lt1"/>
              </a:solidFill>
              <a:latin typeface="Kaisei Decol"/>
              <a:ea typeface="Kaisei Decol"/>
              <a:cs typeface="Kaisei Decol"/>
              <a:sym typeface="Kaisei Decol"/>
            </a:endParaRPr>
          </a:p>
        </p:txBody>
      </p:sp>
      <p:sp>
        <p:nvSpPr>
          <p:cNvPr id="332" name="Google Shape;332;p39"/>
          <p:cNvSpPr/>
          <p:nvPr/>
        </p:nvSpPr>
        <p:spPr>
          <a:xfrm>
            <a:off x="5522150" y="380611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7</a:t>
            </a:r>
            <a:endParaRPr b="1">
              <a:solidFill>
                <a:schemeClr val="lt1"/>
              </a:solidFill>
              <a:latin typeface="Kaisei Decol"/>
              <a:ea typeface="Kaisei Decol"/>
              <a:cs typeface="Kaisei Decol"/>
              <a:sym typeface="Kaisei Decol"/>
            </a:endParaRPr>
          </a:p>
        </p:txBody>
      </p:sp>
      <p:sp>
        <p:nvSpPr>
          <p:cNvPr id="333" name="Google Shape;333;p39"/>
          <p:cNvSpPr/>
          <p:nvPr/>
        </p:nvSpPr>
        <p:spPr>
          <a:xfrm>
            <a:off x="5980075" y="380291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9</a:t>
            </a:r>
            <a:endParaRPr b="1">
              <a:solidFill>
                <a:schemeClr val="lt1"/>
              </a:solidFill>
              <a:latin typeface="Kaisei Decol"/>
              <a:ea typeface="Kaisei Decol"/>
              <a:cs typeface="Kaisei Decol"/>
              <a:sym typeface="Kaisei Decol"/>
            </a:endParaRPr>
          </a:p>
        </p:txBody>
      </p:sp>
      <p:sp>
        <p:nvSpPr>
          <p:cNvPr id="334" name="Google Shape;334;p39"/>
          <p:cNvSpPr/>
          <p:nvPr/>
        </p:nvSpPr>
        <p:spPr>
          <a:xfrm>
            <a:off x="6438000" y="38061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2</a:t>
            </a:r>
            <a:endParaRPr b="1">
              <a:solidFill>
                <a:schemeClr val="lt1"/>
              </a:solidFill>
              <a:latin typeface="Kaisei Decol"/>
              <a:ea typeface="Kaisei Decol"/>
              <a:cs typeface="Kaisei Decol"/>
              <a:sym typeface="Kaisei Decol"/>
            </a:endParaRPr>
          </a:p>
        </p:txBody>
      </p:sp>
      <p:sp>
        <p:nvSpPr>
          <p:cNvPr id="335" name="Google Shape;335;p39"/>
          <p:cNvSpPr/>
          <p:nvPr/>
        </p:nvSpPr>
        <p:spPr>
          <a:xfrm>
            <a:off x="6895925" y="38061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2</a:t>
            </a:r>
            <a:endParaRPr b="1">
              <a:solidFill>
                <a:schemeClr val="lt1"/>
              </a:solidFill>
              <a:latin typeface="Kaisei Decol"/>
              <a:ea typeface="Kaisei Decol"/>
              <a:cs typeface="Kaisei Decol"/>
              <a:sym typeface="Kaisei Decol"/>
            </a:endParaRPr>
          </a:p>
        </p:txBody>
      </p:sp>
      <p:sp>
        <p:nvSpPr>
          <p:cNvPr id="336" name="Google Shape;336;p39"/>
          <p:cNvSpPr/>
          <p:nvPr/>
        </p:nvSpPr>
        <p:spPr>
          <a:xfrm>
            <a:off x="7353850"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2</a:t>
            </a:r>
            <a:endParaRPr b="1">
              <a:solidFill>
                <a:schemeClr val="lt1"/>
              </a:solidFill>
              <a:latin typeface="Kaisei Decol"/>
              <a:ea typeface="Kaisei Decol"/>
              <a:cs typeface="Kaisei Decol"/>
              <a:sym typeface="Kaisei Decol"/>
            </a:endParaRPr>
          </a:p>
        </p:txBody>
      </p:sp>
      <p:sp>
        <p:nvSpPr>
          <p:cNvPr id="337" name="Google Shape;337;p39"/>
          <p:cNvSpPr/>
          <p:nvPr/>
        </p:nvSpPr>
        <p:spPr>
          <a:xfrm>
            <a:off x="7811775" y="3802925"/>
            <a:ext cx="424800" cy="424800"/>
          </a:xfrm>
          <a:prstGeom prst="ellipse">
            <a:avLst/>
          </a:prstGeom>
          <a:solidFill>
            <a:srgbClr val="C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Kaisei Decol"/>
                <a:ea typeface="Kaisei Decol"/>
                <a:cs typeface="Kaisei Decol"/>
                <a:sym typeface="Kaisei Decol"/>
              </a:rPr>
              <a:t>1</a:t>
            </a:r>
            <a:endParaRPr b="1">
              <a:solidFill>
                <a:schemeClr val="lt1"/>
              </a:solidFill>
              <a:latin typeface="Kaisei Decol"/>
              <a:ea typeface="Kaisei Decol"/>
              <a:cs typeface="Kaisei Decol"/>
              <a:sym typeface="Kaisei Decol"/>
            </a:endParaRPr>
          </a:p>
        </p:txBody>
      </p:sp>
      <p:cxnSp>
        <p:nvCxnSpPr>
          <p:cNvPr id="338" name="Google Shape;338;p39"/>
          <p:cNvCxnSpPr/>
          <p:nvPr/>
        </p:nvCxnSpPr>
        <p:spPr>
          <a:xfrm flipH="1">
            <a:off x="3452825" y="4347150"/>
            <a:ext cx="544200" cy="179100"/>
          </a:xfrm>
          <a:prstGeom prst="straightConnector1">
            <a:avLst/>
          </a:prstGeom>
          <a:noFill/>
          <a:ln cap="flat" cmpd="sng" w="28575">
            <a:solidFill>
              <a:schemeClr val="dk1"/>
            </a:solidFill>
            <a:prstDash val="solid"/>
            <a:round/>
            <a:headEnd len="med" w="med" type="none"/>
            <a:tailEnd len="med" w="med" type="stealth"/>
          </a:ln>
        </p:spPr>
      </p:cxnSp>
      <p:sp>
        <p:nvSpPr>
          <p:cNvPr id="339" name="Google Shape;339;p39"/>
          <p:cNvSpPr txBox="1"/>
          <p:nvPr/>
        </p:nvSpPr>
        <p:spPr>
          <a:xfrm>
            <a:off x="2204975" y="4562725"/>
            <a:ext cx="1984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E3042"/>
                </a:solidFill>
                <a:latin typeface="Kaisei Decol"/>
                <a:ea typeface="Kaisei Decol"/>
                <a:cs typeface="Kaisei Decol"/>
                <a:sym typeface="Kaisei Decol"/>
              </a:rPr>
              <a:t>Run of four consecutive digits with the same value</a:t>
            </a:r>
            <a:endParaRPr sz="1100">
              <a:solidFill>
                <a:srgbClr val="0E3042"/>
              </a:solidFill>
              <a:latin typeface="Kaisei Decol"/>
              <a:ea typeface="Kaisei Decol"/>
              <a:cs typeface="Kaisei Decol"/>
              <a:sym typeface="Kaisei Decol"/>
            </a:endParaRPr>
          </a:p>
        </p:txBody>
      </p:sp>
      <p:cxnSp>
        <p:nvCxnSpPr>
          <p:cNvPr id="340" name="Google Shape;340;p39"/>
          <p:cNvCxnSpPr/>
          <p:nvPr/>
        </p:nvCxnSpPr>
        <p:spPr>
          <a:xfrm flipH="1">
            <a:off x="6776525" y="4347150"/>
            <a:ext cx="544200" cy="179100"/>
          </a:xfrm>
          <a:prstGeom prst="straightConnector1">
            <a:avLst/>
          </a:prstGeom>
          <a:noFill/>
          <a:ln cap="flat" cmpd="sng" w="28575">
            <a:solidFill>
              <a:schemeClr val="dk1"/>
            </a:solidFill>
            <a:prstDash val="solid"/>
            <a:round/>
            <a:headEnd len="med" w="med" type="none"/>
            <a:tailEnd len="med" w="med" type="stealth"/>
          </a:ln>
        </p:spPr>
      </p:cxnSp>
      <p:sp>
        <p:nvSpPr>
          <p:cNvPr id="341" name="Google Shape;341;p39"/>
          <p:cNvSpPr txBox="1"/>
          <p:nvPr/>
        </p:nvSpPr>
        <p:spPr>
          <a:xfrm>
            <a:off x="5369350" y="4562725"/>
            <a:ext cx="1984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E3042"/>
                </a:solidFill>
                <a:latin typeface="Kaisei Decol"/>
                <a:ea typeface="Kaisei Decol"/>
                <a:cs typeface="Kaisei Decol"/>
                <a:sym typeface="Kaisei Decol"/>
              </a:rPr>
              <a:t>Run of three consecutive digits with the same value</a:t>
            </a:r>
            <a:endParaRPr sz="1100">
              <a:solidFill>
                <a:srgbClr val="0E3042"/>
              </a:solidFill>
              <a:latin typeface="Kaisei Decol"/>
              <a:ea typeface="Kaisei Decol"/>
              <a:cs typeface="Kaisei Decol"/>
              <a:sym typeface="Kaisei Deco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The Stored Program Computer</a:t>
            </a:r>
            <a:endParaRPr>
              <a:solidFill>
                <a:srgbClr val="0F7D5D"/>
              </a:solidFill>
            </a:endParaRPr>
          </a:p>
        </p:txBody>
      </p:sp>
      <p:sp>
        <p:nvSpPr>
          <p:cNvPr id="347" name="Google Shape;347;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Font typeface="Arial"/>
              <a:buNone/>
            </a:pPr>
            <a:r>
              <a:rPr lang="en" sz="1400">
                <a:solidFill>
                  <a:schemeClr val="dk1"/>
                </a:solidFill>
              </a:rPr>
              <a:t>State diagram shows the states the computer can take, and the conditions needed to move from one state to another. A modern computer would have a state diagram too complex to read comfortably.</a:t>
            </a:r>
            <a:endParaRPr sz="1400">
              <a:solidFill>
                <a:schemeClr val="dk1"/>
              </a:solidFill>
            </a:endParaRPr>
          </a:p>
          <a:p>
            <a:pPr indent="0" lvl="0" marL="0" rtl="0" algn="l">
              <a:spcBef>
                <a:spcPts val="0"/>
              </a:spcBef>
              <a:spcAft>
                <a:spcPts val="1000"/>
              </a:spcAft>
              <a:buNone/>
            </a:pPr>
            <a:r>
              <a:t/>
            </a:r>
            <a:endParaRPr/>
          </a:p>
        </p:txBody>
      </p:sp>
      <p:pic>
        <p:nvPicPr>
          <p:cNvPr descr="Machine generated alternative text:&#10;FIGURE 1.8 &#10;New digit &#10;same as &#10;previous &#10;A State diagram for a run-length counter &#10;New digit different to previous &#10;In a Run &#10;New digit same as previous &#10;Start &#10;Not in a Run &#10;New digit &#10;different to &#10;previous " id="348" name="Google Shape;348;p40"/>
          <p:cNvPicPr preferRelativeResize="0"/>
          <p:nvPr/>
        </p:nvPicPr>
        <p:blipFill rotWithShape="1">
          <a:blip r:embed="rId3">
            <a:alphaModFix/>
          </a:blip>
          <a:srcRect b="0" l="0" r="0" t="0"/>
          <a:stretch/>
        </p:blipFill>
        <p:spPr>
          <a:xfrm>
            <a:off x="1954976" y="2538752"/>
            <a:ext cx="4597200" cy="2160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The Problem Solution (Pseudocode)</a:t>
            </a:r>
            <a:endParaRPr>
              <a:solidFill>
                <a:srgbClr val="0F7D5D"/>
              </a:solidFill>
            </a:endParaRPr>
          </a:p>
        </p:txBody>
      </p:sp>
      <p:sp>
        <p:nvSpPr>
          <p:cNvPr id="354" name="Google Shape;35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Clr>
                <a:schemeClr val="dk1"/>
              </a:buClr>
              <a:buFont typeface="Arial"/>
              <a:buNone/>
            </a:pPr>
            <a:r>
              <a:rPr lang="en" sz="1400">
                <a:solidFill>
                  <a:srgbClr val="FF0000"/>
                </a:solidFill>
                <a:latin typeface="Courier New"/>
                <a:ea typeface="Courier New"/>
                <a:cs typeface="Courier New"/>
                <a:sym typeface="Courier New"/>
              </a:rPr>
              <a:t>i</a:t>
            </a:r>
            <a:r>
              <a:rPr lang="en" sz="1400">
                <a:solidFill>
                  <a:schemeClr val="dk1"/>
                </a:solidFill>
                <a:latin typeface="Courier New"/>
                <a:ea typeface="Courier New"/>
                <a:cs typeface="Courier New"/>
                <a:sym typeface="Courier New"/>
              </a:rPr>
              <a:t>	The current position in the string</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400">
                <a:solidFill>
                  <a:srgbClr val="FF0000"/>
                </a:solidFill>
                <a:latin typeface="Courier New"/>
                <a:ea typeface="Courier New"/>
                <a:cs typeface="Courier New"/>
                <a:sym typeface="Courier New"/>
              </a:rPr>
              <a:t>New_Digit</a:t>
            </a:r>
            <a:r>
              <a:rPr lang="en" sz="1400">
                <a:solidFill>
                  <a:schemeClr val="dk1"/>
                </a:solidFill>
                <a:latin typeface="Courier New"/>
                <a:ea typeface="Courier New"/>
                <a:cs typeface="Courier New"/>
                <a:sym typeface="Courier New"/>
              </a:rPr>
              <a:t>	The value of the current digit just read</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400">
                <a:solidFill>
                  <a:srgbClr val="FF0000"/>
                </a:solidFill>
                <a:latin typeface="Courier New"/>
                <a:ea typeface="Courier New"/>
                <a:cs typeface="Courier New"/>
                <a:sym typeface="Courier New"/>
              </a:rPr>
              <a:t>Current_Run_Value</a:t>
            </a:r>
            <a:r>
              <a:rPr lang="en" sz="1400">
                <a:solidFill>
                  <a:schemeClr val="dk1"/>
                </a:solidFill>
                <a:latin typeface="Courier New"/>
                <a:ea typeface="Courier New"/>
                <a:cs typeface="Courier New"/>
                <a:sym typeface="Courier New"/>
              </a:rPr>
              <a:t>	The value of the elements in the current run	</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400">
                <a:solidFill>
                  <a:srgbClr val="FF0000"/>
                </a:solidFill>
                <a:latin typeface="Courier New"/>
                <a:ea typeface="Courier New"/>
                <a:cs typeface="Courier New"/>
                <a:sym typeface="Courier New"/>
              </a:rPr>
              <a:t>Current_Run_length</a:t>
            </a:r>
            <a:r>
              <a:rPr lang="en" sz="1400">
                <a:solidFill>
                  <a:schemeClr val="dk1"/>
                </a:solidFill>
                <a:latin typeface="Courier New"/>
                <a:ea typeface="Courier New"/>
                <a:cs typeface="Courier New"/>
                <a:sym typeface="Courier New"/>
              </a:rPr>
              <a:t>	The length of the current run</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 sz="1400">
                <a:solidFill>
                  <a:srgbClr val="FF0000"/>
                </a:solidFill>
                <a:latin typeface="Courier New"/>
                <a:ea typeface="Courier New"/>
                <a:cs typeface="Courier New"/>
                <a:sym typeface="Courier New"/>
              </a:rPr>
              <a:t>Max_Run</a:t>
            </a:r>
            <a:r>
              <a:rPr lang="en" sz="1400">
                <a:solidFill>
                  <a:schemeClr val="dk1"/>
                </a:solidFill>
                <a:latin typeface="Courier New"/>
                <a:ea typeface="Courier New"/>
                <a:cs typeface="Courier New"/>
                <a:sym typeface="Courier New"/>
              </a:rPr>
              <a:t>	The length of the longest run we’ve found so far</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Font typeface="Arial"/>
              <a:buNone/>
            </a:pPr>
            <a:r>
              <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Font typeface="Arial"/>
              <a:buNone/>
            </a:pPr>
            <a:r>
              <a:t/>
            </a:r>
            <a:endParaRPr sz="14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Read the first digit in the string and call it New_Digit</a:t>
            </a:r>
            <a:endParaRPr sz="1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Set the Current_Run_Value to New_Digit</a:t>
            </a:r>
            <a:endParaRPr sz="1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Set the Current_Run_Length to 1</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Set the Max_Run to 1</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REPEAT</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  Read New_Digit</a:t>
            </a:r>
            <a:endParaRPr sz="1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  IF New_Digit is the same as Current_Run_Value </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  THEN Current_Run_Length = Current_Run_Length + 1</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  ELSE {Current_Run_Length = 1</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    Current_Run_Value = New_Digit}</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  IF Current_Run_Length &gt; Max_Run </a:t>
            </a:r>
            <a:endParaRPr b="1" sz="16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  THEN Max_Run = Current_Run_Length</a:t>
            </a:r>
            <a:endParaRPr sz="18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Font typeface="Arial"/>
              <a:buNone/>
            </a:pPr>
            <a:r>
              <a:rPr lang="en" sz="1800">
                <a:solidFill>
                  <a:schemeClr val="dk1"/>
                </a:solidFill>
                <a:latin typeface="Courier New"/>
                <a:ea typeface="Courier New"/>
                <a:cs typeface="Courier New"/>
                <a:sym typeface="Courier New"/>
              </a:rPr>
              <a:t>UNTIL no more digits to read</a:t>
            </a:r>
            <a:endParaRPr sz="1400">
              <a:solidFill>
                <a:schemeClr val="dk1"/>
              </a:solidFill>
              <a:latin typeface="Arial"/>
              <a:ea typeface="Arial"/>
              <a:cs typeface="Arial"/>
              <a:sym typeface="Arial"/>
            </a:endParaRPr>
          </a:p>
          <a:p>
            <a:pPr indent="0" lvl="0" marL="0" rtl="0" algn="l">
              <a:spcBef>
                <a:spcPts val="0"/>
              </a:spcBef>
              <a:spcAft>
                <a:spcPts val="1000"/>
              </a:spcAft>
              <a:buNone/>
            </a:pPr>
            <a:r>
              <a:t/>
            </a:r>
            <a:endParaRPr/>
          </a:p>
        </p:txBody>
      </p:sp>
      <p:sp>
        <p:nvSpPr>
          <p:cNvPr id="355" name="Google Shape;355;p41"/>
          <p:cNvSpPr/>
          <p:nvPr/>
        </p:nvSpPr>
        <p:spPr>
          <a:xfrm>
            <a:off x="4713825" y="1251224"/>
            <a:ext cx="4040388" cy="2541888"/>
          </a:xfrm>
          <a:prstGeom prst="cloud">
            <a:avLst/>
          </a:prstGeom>
          <a:gradFill>
            <a:gsLst>
              <a:gs pos="0">
                <a:srgbClr val="CCDFE1"/>
              </a:gs>
              <a:gs pos="100000">
                <a:srgbClr val="80A5AB"/>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Sofia"/>
                <a:ea typeface="Sofia"/>
                <a:cs typeface="Sofia"/>
                <a:sym typeface="Sofia"/>
              </a:rPr>
              <a:t>Identifies the </a:t>
            </a:r>
            <a:r>
              <a:rPr b="1" lang="en" sz="1800">
                <a:solidFill>
                  <a:schemeClr val="dk1"/>
                </a:solidFill>
                <a:latin typeface="Sofia"/>
                <a:ea typeface="Sofia"/>
                <a:cs typeface="Sofia"/>
                <a:sym typeface="Sofia"/>
              </a:rPr>
              <a:t>length of the longest contiguous run of the same digit</a:t>
            </a:r>
            <a:r>
              <a:rPr lang="en" sz="1800">
                <a:solidFill>
                  <a:schemeClr val="dk1"/>
                </a:solidFill>
                <a:latin typeface="Sofia"/>
                <a:ea typeface="Sofia"/>
                <a:cs typeface="Sofia"/>
                <a:sym typeface="Sofia"/>
              </a:rPr>
              <a:t> in a string of digits.</a:t>
            </a:r>
            <a:endParaRPr sz="1800">
              <a:latin typeface="Sofia"/>
              <a:ea typeface="Sofia"/>
              <a:cs typeface="Sofia"/>
              <a:sym typeface="Sof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Grading Details</a:t>
            </a:r>
            <a:endParaRPr/>
          </a:p>
        </p:txBody>
      </p:sp>
      <p:sp>
        <p:nvSpPr>
          <p:cNvPr id="145" name="Google Shape;145;p15"/>
          <p:cNvSpPr txBox="1"/>
          <p:nvPr>
            <p:ph idx="1" type="body"/>
          </p:nvPr>
        </p:nvSpPr>
        <p:spPr>
          <a:xfrm>
            <a:off x="311700" y="3355725"/>
            <a:ext cx="8520600" cy="868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000"/>
              </a:spcAft>
              <a:buNone/>
            </a:pPr>
            <a:r>
              <a:rPr lang="en"/>
              <a:t>The percent score will be rounded to the nearest integer before assigning the final grade.</a:t>
            </a:r>
            <a:endParaRPr/>
          </a:p>
        </p:txBody>
      </p:sp>
      <p:graphicFrame>
        <p:nvGraphicFramePr>
          <p:cNvPr id="146" name="Google Shape;146;p15"/>
          <p:cNvGraphicFramePr/>
          <p:nvPr/>
        </p:nvGraphicFramePr>
        <p:xfrm>
          <a:off x="886125" y="781050"/>
          <a:ext cx="3000000" cy="3000000"/>
        </p:xfrm>
        <a:graphic>
          <a:graphicData uri="http://schemas.openxmlformats.org/drawingml/2006/table">
            <a:tbl>
              <a:tblPr>
                <a:noFill/>
                <a:tableStyleId>{C429E227-B840-4AC2-87A2-93A044C9860B}</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en">
                          <a:latin typeface="Sofia"/>
                          <a:ea typeface="Sofia"/>
                          <a:cs typeface="Sofia"/>
                          <a:sym typeface="Sofia"/>
                        </a:rPr>
                        <a:t>90-100%</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A</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Homework</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30%</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Sofia"/>
                          <a:ea typeface="Sofia"/>
                          <a:cs typeface="Sofia"/>
                          <a:sym typeface="Sofia"/>
                        </a:rPr>
                        <a:t>80-89%</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B</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Attendance/Quiz/In-Class Participation </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10%</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Sofia"/>
                          <a:ea typeface="Sofia"/>
                          <a:cs typeface="Sofia"/>
                          <a:sym typeface="Sofia"/>
                        </a:rPr>
                        <a:t>70-79%</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C</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Exam 1</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15%</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Sofia"/>
                          <a:ea typeface="Sofia"/>
                          <a:cs typeface="Sofia"/>
                          <a:sym typeface="Sofia"/>
                        </a:rPr>
                        <a:t>60-69%</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D</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Exam 2</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15%</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Sofia"/>
                          <a:ea typeface="Sofia"/>
                          <a:cs typeface="Sofia"/>
                          <a:sym typeface="Sofia"/>
                        </a:rPr>
                        <a:t>0-59%</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F</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Final Exam</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Sofia"/>
                          <a:ea typeface="Sofia"/>
                          <a:cs typeface="Sofia"/>
                          <a:sym typeface="Sofia"/>
                        </a:rPr>
                        <a:t>30%</a:t>
                      </a:r>
                      <a:endParaRPr>
                        <a:latin typeface="Sofia"/>
                        <a:ea typeface="Sofia"/>
                        <a:cs typeface="Sofia"/>
                        <a:sym typeface="Sof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The Problem Solution (Language)</a:t>
            </a:r>
            <a:endParaRPr>
              <a:solidFill>
                <a:srgbClr val="0F7D5D"/>
              </a:solidFill>
            </a:endParaRPr>
          </a:p>
        </p:txBody>
      </p:sp>
      <p:sp>
        <p:nvSpPr>
          <p:cNvPr id="361" name="Google Shape;361;p42"/>
          <p:cNvSpPr txBox="1"/>
          <p:nvPr>
            <p:ph idx="1" type="body"/>
          </p:nvPr>
        </p:nvSpPr>
        <p:spPr>
          <a:xfrm>
            <a:off x="6433825" y="1152475"/>
            <a:ext cx="2398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Instructions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Data</a:t>
            </a:r>
            <a:endParaRPr/>
          </a:p>
        </p:txBody>
      </p:sp>
      <p:pic>
        <p:nvPicPr>
          <p:cNvPr id="362" name="Google Shape;362;p42"/>
          <p:cNvPicPr preferRelativeResize="0"/>
          <p:nvPr/>
        </p:nvPicPr>
        <p:blipFill rotWithShape="1">
          <a:blip r:embed="rId3">
            <a:alphaModFix/>
          </a:blip>
          <a:srcRect b="0" l="0" r="0" t="3502"/>
          <a:stretch/>
        </p:blipFill>
        <p:spPr>
          <a:xfrm>
            <a:off x="1628499" y="949674"/>
            <a:ext cx="3772449" cy="40137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What does a computer need to solve a problem?</a:t>
            </a:r>
            <a:endParaRPr>
              <a:solidFill>
                <a:srgbClr val="0F7D5D"/>
              </a:solidFill>
            </a:endParaRPr>
          </a:p>
        </p:txBody>
      </p:sp>
      <p:sp>
        <p:nvSpPr>
          <p:cNvPr id="368" name="Google Shape;368;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a:bodyPr>
          <a:lstStyle/>
          <a:p>
            <a:pPr indent="-300037" lvl="0" marL="342900" rtl="0" algn="l">
              <a:lnSpc>
                <a:spcPct val="115000"/>
              </a:lnSpc>
              <a:spcBef>
                <a:spcPts val="0"/>
              </a:spcBef>
              <a:spcAft>
                <a:spcPts val="0"/>
              </a:spcAft>
              <a:buClr>
                <a:schemeClr val="dk1"/>
              </a:buClr>
              <a:buSzPct val="100000"/>
              <a:buFont typeface="Avenir"/>
              <a:buAutoNum type="arabicPeriod"/>
            </a:pPr>
            <a:r>
              <a:rPr lang="en" sz="1800">
                <a:solidFill>
                  <a:schemeClr val="dk1"/>
                </a:solidFill>
              </a:rPr>
              <a:t>Needs to be able to start running a program at a specific location (line) or memory address</a:t>
            </a:r>
            <a:endParaRPr sz="2400">
              <a:solidFill>
                <a:schemeClr val="dk1"/>
              </a:solidFill>
            </a:endParaRPr>
          </a:p>
          <a:p>
            <a:pPr indent="-300037" lvl="0" marL="342900" rtl="0" algn="l">
              <a:lnSpc>
                <a:spcPct val="115000"/>
              </a:lnSpc>
              <a:spcBef>
                <a:spcPts val="1000"/>
              </a:spcBef>
              <a:spcAft>
                <a:spcPts val="0"/>
              </a:spcAft>
              <a:buClr>
                <a:schemeClr val="dk1"/>
              </a:buClr>
              <a:buSzPct val="100000"/>
              <a:buFont typeface="Avenir"/>
              <a:buAutoNum type="arabicPeriod"/>
            </a:pPr>
            <a:r>
              <a:rPr lang="en" sz="1800">
                <a:solidFill>
                  <a:schemeClr val="dk1"/>
                </a:solidFill>
              </a:rPr>
              <a:t>Once finished with current instruction by default it has to go to the next location (line) </a:t>
            </a:r>
            <a:endParaRPr sz="2400">
              <a:solidFill>
                <a:schemeClr val="dk1"/>
              </a:solidFill>
            </a:endParaRPr>
          </a:p>
          <a:p>
            <a:pPr indent="-300037" lvl="0" marL="342900" rtl="0" algn="l">
              <a:lnSpc>
                <a:spcPct val="115000"/>
              </a:lnSpc>
              <a:spcBef>
                <a:spcPts val="1000"/>
              </a:spcBef>
              <a:spcAft>
                <a:spcPts val="0"/>
              </a:spcAft>
              <a:buClr>
                <a:schemeClr val="dk1"/>
              </a:buClr>
              <a:buSzPct val="100000"/>
              <a:buFont typeface="Avenir"/>
              <a:buAutoNum type="arabicPeriod"/>
            </a:pPr>
            <a:r>
              <a:rPr lang="en" sz="1800">
                <a:solidFill>
                  <a:schemeClr val="dk1"/>
                </a:solidFill>
              </a:rPr>
              <a:t>Read or get data from memory. Use symbolic names line X, location to reference the memory locations. </a:t>
            </a:r>
            <a:endParaRPr sz="2400">
              <a:solidFill>
                <a:schemeClr val="dk1"/>
              </a:solidFill>
            </a:endParaRPr>
          </a:p>
          <a:p>
            <a:pPr indent="-300037" lvl="0" marL="342900" rtl="0" algn="l">
              <a:lnSpc>
                <a:spcPct val="115000"/>
              </a:lnSpc>
              <a:spcBef>
                <a:spcPts val="1000"/>
              </a:spcBef>
              <a:spcAft>
                <a:spcPts val="0"/>
              </a:spcAft>
              <a:buClr>
                <a:schemeClr val="dk1"/>
              </a:buClr>
              <a:buSzPct val="100000"/>
              <a:buFont typeface="Avenir"/>
              <a:buAutoNum type="arabicPeriod"/>
            </a:pPr>
            <a:r>
              <a:rPr lang="en" sz="1800">
                <a:solidFill>
                  <a:schemeClr val="dk1"/>
                </a:solidFill>
              </a:rPr>
              <a:t>Set memory to a specific value</a:t>
            </a:r>
            <a:endParaRPr sz="2400">
              <a:solidFill>
                <a:schemeClr val="dk1"/>
              </a:solidFill>
            </a:endParaRPr>
          </a:p>
          <a:p>
            <a:pPr indent="-300037" lvl="0" marL="342900" rtl="0" algn="l">
              <a:lnSpc>
                <a:spcPct val="115000"/>
              </a:lnSpc>
              <a:spcBef>
                <a:spcPts val="1000"/>
              </a:spcBef>
              <a:spcAft>
                <a:spcPts val="0"/>
              </a:spcAft>
              <a:buClr>
                <a:schemeClr val="dk1"/>
              </a:buClr>
              <a:buSzPct val="100000"/>
              <a:buFont typeface="Avenir"/>
              <a:buAutoNum type="arabicPeriod"/>
            </a:pPr>
            <a:r>
              <a:rPr lang="en" sz="1800">
                <a:solidFill>
                  <a:schemeClr val="dk1"/>
                </a:solidFill>
              </a:rPr>
              <a:t>Update something from memory (add 1)</a:t>
            </a:r>
            <a:endParaRPr sz="2400">
              <a:solidFill>
                <a:schemeClr val="dk1"/>
              </a:solidFill>
            </a:endParaRPr>
          </a:p>
          <a:p>
            <a:pPr indent="-300037" lvl="0" marL="342900" rtl="0" algn="l">
              <a:lnSpc>
                <a:spcPct val="115000"/>
              </a:lnSpc>
              <a:spcBef>
                <a:spcPts val="1000"/>
              </a:spcBef>
              <a:spcAft>
                <a:spcPts val="0"/>
              </a:spcAft>
              <a:buClr>
                <a:schemeClr val="dk1"/>
              </a:buClr>
              <a:buSzPct val="100000"/>
              <a:buFont typeface="Avenir"/>
              <a:buAutoNum type="arabicPeriod"/>
            </a:pPr>
            <a:r>
              <a:rPr lang="en" sz="1800">
                <a:solidFill>
                  <a:schemeClr val="dk1"/>
                </a:solidFill>
              </a:rPr>
              <a:t>Store a value back out to memory</a:t>
            </a:r>
            <a:endParaRPr sz="2400">
              <a:solidFill>
                <a:schemeClr val="dk1"/>
              </a:solidFill>
            </a:endParaRPr>
          </a:p>
          <a:p>
            <a:pPr indent="-300037" lvl="0" marL="342900" rtl="0" algn="l">
              <a:lnSpc>
                <a:spcPct val="115000"/>
              </a:lnSpc>
              <a:spcBef>
                <a:spcPts val="1000"/>
              </a:spcBef>
              <a:spcAft>
                <a:spcPts val="0"/>
              </a:spcAft>
              <a:buClr>
                <a:schemeClr val="dk1"/>
              </a:buClr>
              <a:buSzPct val="100000"/>
              <a:buFont typeface="Avenir"/>
              <a:buAutoNum type="arabicPeriod"/>
            </a:pPr>
            <a:r>
              <a:rPr lang="en" sz="1800">
                <a:solidFill>
                  <a:schemeClr val="dk1"/>
                </a:solidFill>
              </a:rPr>
              <a:t>Loop or jump to a specific instruction</a:t>
            </a:r>
            <a:endParaRPr sz="2400">
              <a:solidFill>
                <a:schemeClr val="dk1"/>
              </a:solidFill>
            </a:endParaRPr>
          </a:p>
          <a:p>
            <a:pPr indent="-300037" lvl="0" marL="342900" rtl="0" algn="l">
              <a:lnSpc>
                <a:spcPct val="115000"/>
              </a:lnSpc>
              <a:spcBef>
                <a:spcPts val="1000"/>
              </a:spcBef>
              <a:spcAft>
                <a:spcPts val="0"/>
              </a:spcAft>
              <a:buClr>
                <a:schemeClr val="dk1"/>
              </a:buClr>
              <a:buSzPct val="100000"/>
              <a:buFont typeface="Avenir"/>
              <a:buAutoNum type="arabicPeriod"/>
            </a:pPr>
            <a:r>
              <a:rPr lang="en" sz="1800">
                <a:solidFill>
                  <a:schemeClr val="dk1"/>
                </a:solidFill>
              </a:rPr>
              <a:t>Conditional behavior. Check a value against another value and branch or not branch depending on the result. </a:t>
            </a:r>
            <a:endParaRPr sz="2400">
              <a:solidFill>
                <a:schemeClr val="dk1"/>
              </a:solidFill>
            </a:endParaRPr>
          </a:p>
          <a:p>
            <a:pPr indent="-190500" lvl="0" marL="342900" rtl="0" algn="l">
              <a:lnSpc>
                <a:spcPct val="100000"/>
              </a:lnSpc>
              <a:spcBef>
                <a:spcPts val="1000"/>
              </a:spcBef>
              <a:spcAft>
                <a:spcPts val="0"/>
              </a:spcAft>
              <a:buClr>
                <a:schemeClr val="dk1"/>
              </a:buClr>
              <a:buSzPct val="100000"/>
              <a:buFont typeface="Arial Black"/>
              <a:buNone/>
            </a:pPr>
            <a:r>
              <a:t/>
            </a:r>
            <a:endParaRPr sz="24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The Stored Program Concept</a:t>
            </a:r>
            <a:endParaRPr>
              <a:solidFill>
                <a:srgbClr val="0F7D5D"/>
              </a:solidFill>
            </a:endParaRPr>
          </a:p>
        </p:txBody>
      </p:sp>
      <p:sp>
        <p:nvSpPr>
          <p:cNvPr id="374" name="Google Shape;374;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lnSpc>
                <a:spcPct val="150000"/>
              </a:lnSpc>
              <a:spcBef>
                <a:spcPts val="0"/>
              </a:spcBef>
              <a:spcAft>
                <a:spcPts val="0"/>
              </a:spcAft>
              <a:buClr>
                <a:schemeClr val="dk1"/>
              </a:buClr>
              <a:buFont typeface="Arial"/>
              <a:buNone/>
            </a:pPr>
            <a:r>
              <a:rPr lang="en" sz="1800">
                <a:solidFill>
                  <a:schemeClr val="dk1"/>
                </a:solidFill>
              </a:rPr>
              <a:t>Stored_program_machine</a:t>
            </a:r>
            <a:endParaRPr sz="1800">
              <a:solidFill>
                <a:schemeClr val="dk1"/>
              </a:solidFill>
            </a:endParaRPr>
          </a:p>
          <a:p>
            <a:pPr indent="0" lvl="0" marL="0" rtl="0" algn="l">
              <a:lnSpc>
                <a:spcPct val="150000"/>
              </a:lnSpc>
              <a:spcBef>
                <a:spcPts val="0"/>
              </a:spcBef>
              <a:spcAft>
                <a:spcPts val="0"/>
              </a:spcAft>
              <a:buClr>
                <a:schemeClr val="dk1"/>
              </a:buClr>
              <a:buFont typeface="Arial"/>
              <a:buNone/>
            </a:pPr>
            <a:r>
              <a:rPr lang="en" sz="1800">
                <a:solidFill>
                  <a:schemeClr val="dk1"/>
                </a:solidFill>
              </a:rPr>
              <a:t>    Point to the first instruction in memory</a:t>
            </a:r>
            <a:endParaRPr sz="1400">
              <a:solidFill>
                <a:schemeClr val="dk1"/>
              </a:solidFill>
            </a:endParaRPr>
          </a:p>
          <a:p>
            <a:pPr indent="0" lvl="0" marL="0" rtl="0" algn="l">
              <a:lnSpc>
                <a:spcPct val="150000"/>
              </a:lnSpc>
              <a:spcBef>
                <a:spcPts val="0"/>
              </a:spcBef>
              <a:spcAft>
                <a:spcPts val="0"/>
              </a:spcAft>
              <a:buClr>
                <a:schemeClr val="dk1"/>
              </a:buClr>
              <a:buFont typeface="Arial"/>
              <a:buNone/>
            </a:pPr>
            <a:r>
              <a:rPr b="1" lang="en" sz="1800">
                <a:solidFill>
                  <a:srgbClr val="FF0000"/>
                </a:solidFill>
              </a:rPr>
              <a:t>    REPEAT</a:t>
            </a:r>
            <a:endParaRPr sz="1400">
              <a:solidFill>
                <a:schemeClr val="dk1"/>
              </a:solidFill>
            </a:endParaRPr>
          </a:p>
          <a:p>
            <a:pPr indent="0" lvl="0" marL="0" rtl="0" algn="l">
              <a:lnSpc>
                <a:spcPct val="150000"/>
              </a:lnSpc>
              <a:spcBef>
                <a:spcPts val="0"/>
              </a:spcBef>
              <a:spcAft>
                <a:spcPts val="0"/>
              </a:spcAft>
              <a:buClr>
                <a:schemeClr val="dk1"/>
              </a:buClr>
              <a:buFont typeface="Arial"/>
              <a:buNone/>
            </a:pPr>
            <a:r>
              <a:rPr b="1" lang="en" sz="1800">
                <a:solidFill>
                  <a:srgbClr val="FF0000"/>
                </a:solidFill>
              </a:rPr>
              <a:t>        Read instruction at the memory location pointed at</a:t>
            </a:r>
            <a:endParaRPr sz="1400">
              <a:solidFill>
                <a:schemeClr val="dk1"/>
              </a:solidFill>
            </a:endParaRPr>
          </a:p>
          <a:p>
            <a:pPr indent="0" lvl="0" marL="0" rtl="0" algn="l">
              <a:lnSpc>
                <a:spcPct val="150000"/>
              </a:lnSpc>
              <a:spcBef>
                <a:spcPts val="0"/>
              </a:spcBef>
              <a:spcAft>
                <a:spcPts val="0"/>
              </a:spcAft>
              <a:buClr>
                <a:schemeClr val="dk1"/>
              </a:buClr>
              <a:buFont typeface="Arial"/>
              <a:buNone/>
            </a:pPr>
            <a:r>
              <a:rPr b="1" lang="en" sz="1800">
                <a:solidFill>
                  <a:srgbClr val="FF0000"/>
                </a:solidFill>
              </a:rPr>
              <a:t>        Point to the next instruction</a:t>
            </a:r>
            <a:endParaRPr sz="1400">
              <a:solidFill>
                <a:schemeClr val="dk1"/>
              </a:solidFill>
            </a:endParaRPr>
          </a:p>
          <a:p>
            <a:pPr indent="0" lvl="0" marL="0" rtl="0" algn="l">
              <a:lnSpc>
                <a:spcPct val="150000"/>
              </a:lnSpc>
              <a:spcBef>
                <a:spcPts val="0"/>
              </a:spcBef>
              <a:spcAft>
                <a:spcPts val="0"/>
              </a:spcAft>
              <a:buClr>
                <a:schemeClr val="dk1"/>
              </a:buClr>
              <a:buFont typeface="Arial"/>
              <a:buNone/>
            </a:pPr>
            <a:r>
              <a:rPr b="1" lang="en" sz="1800">
                <a:solidFill>
                  <a:srgbClr val="FF0000"/>
                </a:solidFill>
              </a:rPr>
              <a:t>        Decode the instruction read from memory</a:t>
            </a:r>
            <a:endParaRPr sz="1400">
              <a:solidFill>
                <a:schemeClr val="dk1"/>
              </a:solidFill>
            </a:endParaRPr>
          </a:p>
          <a:p>
            <a:pPr indent="0" lvl="0" marL="0" rtl="0" algn="l">
              <a:lnSpc>
                <a:spcPct val="150000"/>
              </a:lnSpc>
              <a:spcBef>
                <a:spcPts val="0"/>
              </a:spcBef>
              <a:spcAft>
                <a:spcPts val="0"/>
              </a:spcAft>
              <a:buClr>
                <a:schemeClr val="dk1"/>
              </a:buClr>
              <a:buFont typeface="Arial"/>
              <a:buNone/>
            </a:pPr>
            <a:r>
              <a:rPr b="1" lang="en" sz="1800">
                <a:solidFill>
                  <a:srgbClr val="FF0000"/>
                </a:solidFill>
              </a:rPr>
              <a:t>        Execute the instruction</a:t>
            </a:r>
            <a:endParaRPr sz="1400">
              <a:solidFill>
                <a:schemeClr val="dk1"/>
              </a:solidFill>
            </a:endParaRPr>
          </a:p>
          <a:p>
            <a:pPr indent="0" lvl="0" marL="0" rtl="0" algn="l">
              <a:lnSpc>
                <a:spcPct val="150000"/>
              </a:lnSpc>
              <a:spcBef>
                <a:spcPts val="0"/>
              </a:spcBef>
              <a:spcAft>
                <a:spcPts val="0"/>
              </a:spcAft>
              <a:buClr>
                <a:schemeClr val="dk1"/>
              </a:buClr>
              <a:buFont typeface="Arial"/>
              <a:buNone/>
            </a:pPr>
            <a:r>
              <a:rPr b="1" lang="en" sz="1800">
                <a:solidFill>
                  <a:srgbClr val="FF0000"/>
                </a:solidFill>
              </a:rPr>
              <a:t>    FOREVER</a:t>
            </a:r>
            <a:endParaRPr sz="1400">
              <a:solidFill>
                <a:schemeClr val="dk1"/>
              </a:solidFill>
            </a:endParaRPr>
          </a:p>
          <a:p>
            <a:pPr indent="0" lvl="0" marL="0" rtl="0" algn="l">
              <a:lnSpc>
                <a:spcPct val="150000"/>
              </a:lnSpc>
              <a:spcBef>
                <a:spcPts val="0"/>
              </a:spcBef>
              <a:spcAft>
                <a:spcPts val="0"/>
              </a:spcAft>
              <a:buClr>
                <a:schemeClr val="dk1"/>
              </a:buClr>
              <a:buFont typeface="Arial"/>
              <a:buNone/>
            </a:pPr>
            <a:r>
              <a:rPr lang="en" sz="1800">
                <a:solidFill>
                  <a:schemeClr val="dk1"/>
                </a:solidFill>
              </a:rPr>
              <a:t>End</a:t>
            </a:r>
            <a:endParaRPr sz="18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An Instruction and its Operands</a:t>
            </a:r>
            <a:endParaRPr>
              <a:solidFill>
                <a:srgbClr val="0F7D5D"/>
              </a:solidFill>
            </a:endParaRPr>
          </a:p>
        </p:txBody>
      </p:sp>
      <p:pic>
        <p:nvPicPr>
          <p:cNvPr id="380" name="Google Shape;380;p45"/>
          <p:cNvPicPr preferRelativeResize="0"/>
          <p:nvPr/>
        </p:nvPicPr>
        <p:blipFill>
          <a:blip r:embed="rId3">
            <a:alphaModFix/>
          </a:blip>
          <a:stretch>
            <a:fillRect/>
          </a:stretch>
        </p:blipFill>
        <p:spPr>
          <a:xfrm>
            <a:off x="1685475" y="947475"/>
            <a:ext cx="4315850" cy="37250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txBox="1"/>
          <p:nvPr>
            <p:ph type="title"/>
          </p:nvPr>
        </p:nvSpPr>
        <p:spPr>
          <a:xfrm>
            <a:off x="235500" y="22200"/>
            <a:ext cx="45732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The Three-</a:t>
            </a:r>
            <a:r>
              <a:rPr lang="en"/>
              <a:t>Address</a:t>
            </a:r>
            <a:r>
              <a:rPr lang="en">
                <a:solidFill>
                  <a:srgbClr val="0F7D5D"/>
                </a:solidFill>
              </a:rPr>
              <a:t> Instruction</a:t>
            </a:r>
            <a:endParaRPr>
              <a:solidFill>
                <a:srgbClr val="0F7D5D"/>
              </a:solidFill>
            </a:endParaRPr>
          </a:p>
        </p:txBody>
      </p:sp>
      <p:pic>
        <p:nvPicPr>
          <p:cNvPr id="386" name="Google Shape;386;p46"/>
          <p:cNvPicPr preferRelativeResize="0"/>
          <p:nvPr/>
        </p:nvPicPr>
        <p:blipFill>
          <a:blip r:embed="rId3">
            <a:alphaModFix/>
          </a:blip>
          <a:stretch>
            <a:fillRect/>
          </a:stretch>
        </p:blipFill>
        <p:spPr>
          <a:xfrm>
            <a:off x="5017373" y="939475"/>
            <a:ext cx="3824425" cy="3096126"/>
          </a:xfrm>
          <a:prstGeom prst="rect">
            <a:avLst/>
          </a:prstGeom>
          <a:noFill/>
          <a:ln>
            <a:noFill/>
          </a:ln>
        </p:spPr>
      </p:pic>
      <p:sp>
        <p:nvSpPr>
          <p:cNvPr id="387" name="Google Shape;387;p46"/>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Interpreting the instruction </a:t>
            </a:r>
            <a:endParaRPr/>
          </a:p>
          <a:p>
            <a:pPr indent="0" lvl="0" marL="0" rtl="0" algn="l">
              <a:spcBef>
                <a:spcPts val="0"/>
              </a:spcBef>
              <a:spcAft>
                <a:spcPts val="0"/>
              </a:spcAft>
              <a:buNone/>
            </a:pPr>
            <a:r>
              <a:rPr b="1" lang="en"/>
              <a:t>ADD P, Q, R</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235500" y="22200"/>
            <a:ext cx="4573200" cy="75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The Two-Address Instruction</a:t>
            </a:r>
            <a:endParaRPr>
              <a:solidFill>
                <a:srgbClr val="0F7D5D"/>
              </a:solidFill>
            </a:endParaRPr>
          </a:p>
        </p:txBody>
      </p:sp>
      <p:pic>
        <p:nvPicPr>
          <p:cNvPr descr="FG02_05.JPG                                                    0004BC76Macintosh HD                   BBA77BF9:" id="393" name="Google Shape;393;p47"/>
          <p:cNvPicPr preferRelativeResize="0"/>
          <p:nvPr/>
        </p:nvPicPr>
        <p:blipFill rotWithShape="1">
          <a:blip r:embed="rId3">
            <a:alphaModFix/>
          </a:blip>
          <a:srcRect b="32455" l="0" r="47357" t="0"/>
          <a:stretch/>
        </p:blipFill>
        <p:spPr>
          <a:xfrm>
            <a:off x="1876200" y="2512500"/>
            <a:ext cx="2812115" cy="2630999"/>
          </a:xfrm>
          <a:prstGeom prst="rect">
            <a:avLst/>
          </a:prstGeom>
          <a:noFill/>
          <a:ln>
            <a:noFill/>
          </a:ln>
        </p:spPr>
      </p:pic>
      <p:sp>
        <p:nvSpPr>
          <p:cNvPr id="394" name="Google Shape;394;p47"/>
          <p:cNvSpPr txBox="1"/>
          <p:nvPr>
            <p:ph idx="1" type="body"/>
          </p:nvPr>
        </p:nvSpPr>
        <p:spPr>
          <a:xfrm>
            <a:off x="235500" y="856200"/>
            <a:ext cx="4073400" cy="213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Two-address instruction of the format: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C00000"/>
                </a:solidFill>
              </a:rPr>
              <a:t>Operation</a:t>
            </a:r>
            <a:r>
              <a:rPr lang="en"/>
              <a:t> </a:t>
            </a:r>
            <a:r>
              <a:rPr lang="en">
                <a:solidFill>
                  <a:srgbClr val="2C7048"/>
                </a:solidFill>
              </a:rPr>
              <a:t>Address1</a:t>
            </a:r>
            <a:r>
              <a:rPr lang="en"/>
              <a:t> </a:t>
            </a:r>
            <a:r>
              <a:rPr lang="en">
                <a:solidFill>
                  <a:srgbClr val="4C1C7C"/>
                </a:solidFill>
              </a:rPr>
              <a:t>Address2</a:t>
            </a:r>
            <a:endParaRPr>
              <a:solidFill>
                <a:srgbClr val="4C1C7C"/>
              </a:solidFill>
            </a:endParaRPr>
          </a:p>
          <a:p>
            <a:pPr indent="0" lvl="0" marL="0" rtl="0" algn="l">
              <a:spcBef>
                <a:spcPts val="0"/>
              </a:spcBef>
              <a:spcAft>
                <a:spcPts val="0"/>
              </a:spcAft>
              <a:buNone/>
            </a:pPr>
            <a:r>
              <a:t/>
            </a:r>
            <a:endParaRPr>
              <a:solidFill>
                <a:srgbClr val="4C1C7C"/>
              </a:solidFill>
            </a:endParaRPr>
          </a:p>
          <a:p>
            <a:pPr indent="0" lvl="0" marL="0" rtl="0" algn="l">
              <a:spcBef>
                <a:spcPts val="0"/>
              </a:spcBef>
              <a:spcAft>
                <a:spcPts val="0"/>
              </a:spcAft>
              <a:buNone/>
            </a:pPr>
            <a:r>
              <a:rPr lang="en">
                <a:solidFill>
                  <a:schemeClr val="dk1"/>
                </a:solidFill>
              </a:rPr>
              <a:t>Address2 is source operand</a:t>
            </a:r>
            <a:endParaRPr>
              <a:solidFill>
                <a:schemeClr val="dk1"/>
              </a:solidFill>
            </a:endParaRPr>
          </a:p>
          <a:p>
            <a:pPr indent="0" lvl="0" marL="0" rtl="0" algn="l">
              <a:spcBef>
                <a:spcPts val="0"/>
              </a:spcBef>
              <a:spcAft>
                <a:spcPts val="0"/>
              </a:spcAft>
              <a:buNone/>
            </a:pPr>
            <a:r>
              <a:rPr lang="en">
                <a:solidFill>
                  <a:schemeClr val="dk1"/>
                </a:solidFill>
              </a:rPr>
              <a:t>Address1 is both source and destination operand.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  ← [P] + [Q]</a:t>
            </a:r>
            <a:endParaRPr>
              <a:solidFill>
                <a:schemeClr val="dk1"/>
              </a:solidFill>
            </a:endParaRPr>
          </a:p>
        </p:txBody>
      </p:sp>
      <p:sp>
        <p:nvSpPr>
          <p:cNvPr id="395" name="Google Shape;395;p47"/>
          <p:cNvSpPr txBox="1"/>
          <p:nvPr/>
        </p:nvSpPr>
        <p:spPr>
          <a:xfrm>
            <a:off x="5746350" y="952550"/>
            <a:ext cx="32652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E3042"/>
                </a:solidFill>
                <a:latin typeface="Kaisei Decol"/>
                <a:ea typeface="Kaisei Decol"/>
                <a:cs typeface="Kaisei Decol"/>
                <a:sym typeface="Kaisei Decol"/>
              </a:rPr>
              <a:t>add Op2, Op1 (Op2</a:t>
            </a:r>
            <a:r>
              <a:rPr lang="en">
                <a:solidFill>
                  <a:schemeClr val="dk1"/>
                </a:solidFill>
                <a:latin typeface="Sofia"/>
                <a:ea typeface="Sofia"/>
                <a:cs typeface="Sofia"/>
                <a:sym typeface="Sofia"/>
              </a:rPr>
              <a:t>←</a:t>
            </a:r>
            <a:r>
              <a:rPr lang="en">
                <a:solidFill>
                  <a:srgbClr val="0E3042"/>
                </a:solidFill>
                <a:latin typeface="Kaisei Decol"/>
                <a:ea typeface="Kaisei Decol"/>
                <a:cs typeface="Kaisei Decol"/>
                <a:sym typeface="Kaisei Decol"/>
              </a:rPr>
              <a:t> </a:t>
            </a:r>
            <a:r>
              <a:rPr lang="en">
                <a:solidFill>
                  <a:srgbClr val="0E3042"/>
                </a:solidFill>
                <a:latin typeface="Kaisei Decol"/>
                <a:ea typeface="Kaisei Decol"/>
                <a:cs typeface="Kaisei Decol"/>
                <a:sym typeface="Kaisei Decol"/>
              </a:rPr>
              <a:t>Op2 + Op1)</a:t>
            </a:r>
            <a:endParaRPr>
              <a:solidFill>
                <a:srgbClr val="0E3042"/>
              </a:solidFill>
              <a:latin typeface="Kaisei Decol"/>
              <a:ea typeface="Kaisei Decol"/>
              <a:cs typeface="Kaisei Decol"/>
              <a:sym typeface="Kaisei Decol"/>
            </a:endParaRPr>
          </a:p>
        </p:txBody>
      </p:sp>
      <p:graphicFrame>
        <p:nvGraphicFramePr>
          <p:cNvPr id="396" name="Google Shape;396;p47"/>
          <p:cNvGraphicFramePr/>
          <p:nvPr/>
        </p:nvGraphicFramePr>
        <p:xfrm>
          <a:off x="5393650" y="2289475"/>
          <a:ext cx="3000000" cy="3000000"/>
        </p:xfrm>
        <a:graphic>
          <a:graphicData uri="http://schemas.openxmlformats.org/drawingml/2006/table">
            <a:tbl>
              <a:tblPr>
                <a:noFill/>
                <a:tableStyleId>{C429E227-B840-4AC2-87A2-93A044C9860B}</a:tableStyleId>
              </a:tblPr>
              <a:tblGrid>
                <a:gridCol w="718025"/>
                <a:gridCol w="1454700"/>
                <a:gridCol w="1454700"/>
              </a:tblGrid>
              <a:tr h="381000">
                <a:tc>
                  <a:txBody>
                    <a:bodyPr/>
                    <a:lstStyle/>
                    <a:p>
                      <a:pPr indent="0" lvl="0" marL="0" rtl="0" algn="l">
                        <a:spcBef>
                          <a:spcPts val="0"/>
                        </a:spcBef>
                        <a:spcAft>
                          <a:spcPts val="0"/>
                        </a:spcAft>
                        <a:buNone/>
                      </a:pPr>
                      <a:r>
                        <a:rPr lang="en"/>
                        <a:t>add</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Op2Addr</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Op1Addr</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397" name="Google Shape;397;p47"/>
          <p:cNvSpPr txBox="1"/>
          <p:nvPr/>
        </p:nvSpPr>
        <p:spPr>
          <a:xfrm>
            <a:off x="5559575" y="1791775"/>
            <a:ext cx="4563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E3042"/>
                </a:solidFill>
                <a:latin typeface="Kaisei Decol"/>
                <a:ea typeface="Kaisei Decol"/>
                <a:cs typeface="Kaisei Decol"/>
                <a:sym typeface="Kaisei Decol"/>
              </a:rPr>
              <a:t>8</a:t>
            </a:r>
            <a:endParaRPr sz="1700">
              <a:solidFill>
                <a:srgbClr val="0E3042"/>
              </a:solidFill>
              <a:latin typeface="Kaisei Decol"/>
              <a:ea typeface="Kaisei Decol"/>
              <a:cs typeface="Kaisei Decol"/>
              <a:sym typeface="Kaisei Decol"/>
            </a:endParaRPr>
          </a:p>
        </p:txBody>
      </p:sp>
      <p:sp>
        <p:nvSpPr>
          <p:cNvPr id="398" name="Google Shape;398;p47"/>
          <p:cNvSpPr txBox="1"/>
          <p:nvPr/>
        </p:nvSpPr>
        <p:spPr>
          <a:xfrm>
            <a:off x="6488700" y="1757925"/>
            <a:ext cx="4563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E3042"/>
                </a:solidFill>
                <a:latin typeface="Kaisei Decol"/>
                <a:ea typeface="Kaisei Decol"/>
                <a:cs typeface="Kaisei Decol"/>
                <a:sym typeface="Kaisei Decol"/>
              </a:rPr>
              <a:t>24</a:t>
            </a:r>
            <a:endParaRPr sz="1700">
              <a:solidFill>
                <a:srgbClr val="0E3042"/>
              </a:solidFill>
              <a:latin typeface="Kaisei Decol"/>
              <a:ea typeface="Kaisei Decol"/>
              <a:cs typeface="Kaisei Decol"/>
              <a:sym typeface="Kaisei Decol"/>
            </a:endParaRPr>
          </a:p>
        </p:txBody>
      </p:sp>
      <p:sp>
        <p:nvSpPr>
          <p:cNvPr id="399" name="Google Shape;399;p47"/>
          <p:cNvSpPr txBox="1"/>
          <p:nvPr/>
        </p:nvSpPr>
        <p:spPr>
          <a:xfrm>
            <a:off x="7942150" y="1757913"/>
            <a:ext cx="4563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E3042"/>
                </a:solidFill>
                <a:latin typeface="Kaisei Decol"/>
                <a:ea typeface="Kaisei Decol"/>
                <a:cs typeface="Kaisei Decol"/>
                <a:sym typeface="Kaisei Decol"/>
              </a:rPr>
              <a:t>24</a:t>
            </a:r>
            <a:endParaRPr sz="1700">
              <a:solidFill>
                <a:srgbClr val="0E3042"/>
              </a:solidFill>
              <a:latin typeface="Kaisei Decol"/>
              <a:ea typeface="Kaisei Decol"/>
              <a:cs typeface="Kaisei Decol"/>
              <a:sym typeface="Kaisei Decol"/>
            </a:endParaRPr>
          </a:p>
        </p:txBody>
      </p:sp>
      <p:sp>
        <p:nvSpPr>
          <p:cNvPr id="400" name="Google Shape;400;p47"/>
          <p:cNvSpPr txBox="1"/>
          <p:nvPr/>
        </p:nvSpPr>
        <p:spPr>
          <a:xfrm>
            <a:off x="4808700" y="2622750"/>
            <a:ext cx="10287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E3042"/>
                </a:solidFill>
                <a:latin typeface="Kaisei Decol"/>
                <a:ea typeface="Kaisei Decol"/>
                <a:cs typeface="Kaisei Decol"/>
                <a:sym typeface="Kaisei Decol"/>
              </a:rPr>
              <a:t>which operation</a:t>
            </a:r>
            <a:endParaRPr>
              <a:solidFill>
                <a:srgbClr val="0E3042"/>
              </a:solidFill>
              <a:latin typeface="Kaisei Decol"/>
              <a:ea typeface="Kaisei Decol"/>
              <a:cs typeface="Kaisei Decol"/>
              <a:sym typeface="Kaisei Decol"/>
            </a:endParaRPr>
          </a:p>
        </p:txBody>
      </p:sp>
      <p:sp>
        <p:nvSpPr>
          <p:cNvPr id="401" name="Google Shape;401;p47"/>
          <p:cNvSpPr txBox="1"/>
          <p:nvPr/>
        </p:nvSpPr>
        <p:spPr>
          <a:xfrm>
            <a:off x="6639075" y="2622750"/>
            <a:ext cx="25488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E3042"/>
                </a:solidFill>
                <a:latin typeface="Kaisei Decol"/>
                <a:ea typeface="Kaisei Decol"/>
                <a:cs typeface="Kaisei Decol"/>
                <a:sym typeface="Kaisei Decol"/>
              </a:rPr>
              <a:t>where to find operands</a:t>
            </a:r>
            <a:endParaRPr>
              <a:solidFill>
                <a:srgbClr val="0E3042"/>
              </a:solidFill>
              <a:latin typeface="Kaisei Decol"/>
              <a:ea typeface="Kaisei Decol"/>
              <a:cs typeface="Kaisei Decol"/>
              <a:sym typeface="Kaisei Decol"/>
            </a:endParaRPr>
          </a:p>
        </p:txBody>
      </p:sp>
      <p:cxnSp>
        <p:nvCxnSpPr>
          <p:cNvPr id="402" name="Google Shape;402;p47"/>
          <p:cNvCxnSpPr/>
          <p:nvPr/>
        </p:nvCxnSpPr>
        <p:spPr>
          <a:xfrm flipH="1">
            <a:off x="6323400" y="2630885"/>
            <a:ext cx="38700" cy="1125900"/>
          </a:xfrm>
          <a:prstGeom prst="straightConnector1">
            <a:avLst/>
          </a:prstGeom>
          <a:noFill/>
          <a:ln cap="flat" cmpd="sng" w="28575">
            <a:solidFill>
              <a:schemeClr val="dk1"/>
            </a:solidFill>
            <a:prstDash val="solid"/>
            <a:round/>
            <a:headEnd len="med" w="med" type="none"/>
            <a:tailEnd len="med" w="med" type="stealth"/>
          </a:ln>
        </p:spPr>
      </p:cxnSp>
      <p:sp>
        <p:nvSpPr>
          <p:cNvPr id="403" name="Google Shape;403;p47"/>
          <p:cNvSpPr txBox="1"/>
          <p:nvPr/>
        </p:nvSpPr>
        <p:spPr>
          <a:xfrm>
            <a:off x="5116500" y="3675800"/>
            <a:ext cx="29892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E3042"/>
                </a:solidFill>
                <a:latin typeface="Kaisei Decol"/>
                <a:ea typeface="Kaisei Decol"/>
                <a:cs typeface="Kaisei Decol"/>
                <a:sym typeface="Kaisei Decol"/>
              </a:rPr>
              <a:t>where to put the result</a:t>
            </a:r>
            <a:endParaRPr sz="1600">
              <a:solidFill>
                <a:srgbClr val="0E3042"/>
              </a:solidFill>
              <a:latin typeface="Kaisei Decol"/>
              <a:ea typeface="Kaisei Decol"/>
              <a:cs typeface="Kaisei Decol"/>
              <a:sym typeface="Kaisei Decol"/>
            </a:endParaRPr>
          </a:p>
        </p:txBody>
      </p:sp>
      <p:sp>
        <p:nvSpPr>
          <p:cNvPr id="404" name="Google Shape;404;p47"/>
          <p:cNvSpPr txBox="1"/>
          <p:nvPr/>
        </p:nvSpPr>
        <p:spPr>
          <a:xfrm>
            <a:off x="4724350" y="1822388"/>
            <a:ext cx="1593000" cy="4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E3042"/>
                </a:solidFill>
                <a:latin typeface="Kaisei Decol"/>
                <a:ea typeface="Kaisei Decol"/>
                <a:cs typeface="Kaisei Decol"/>
                <a:sym typeface="Kaisei Decol"/>
              </a:rPr>
              <a:t>Bits:</a:t>
            </a:r>
            <a:endParaRPr>
              <a:solidFill>
                <a:srgbClr val="0E3042"/>
              </a:solidFill>
              <a:latin typeface="Kaisei Decol"/>
              <a:ea typeface="Kaisei Decol"/>
              <a:cs typeface="Kaisei Decol"/>
              <a:sym typeface="Kaisei Deco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The One-Address Instruction</a:t>
            </a:r>
            <a:endParaRPr>
              <a:solidFill>
                <a:srgbClr val="0F7D5D"/>
              </a:solidFill>
            </a:endParaRPr>
          </a:p>
        </p:txBody>
      </p:sp>
      <p:pic>
        <p:nvPicPr>
          <p:cNvPr id="410" name="Google Shape;410;p48"/>
          <p:cNvPicPr preferRelativeResize="0"/>
          <p:nvPr/>
        </p:nvPicPr>
        <p:blipFill>
          <a:blip r:embed="rId3">
            <a:alphaModFix/>
          </a:blip>
          <a:stretch>
            <a:fillRect/>
          </a:stretch>
        </p:blipFill>
        <p:spPr>
          <a:xfrm>
            <a:off x="1306950" y="1132125"/>
            <a:ext cx="6815201" cy="263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Introducing Register Transfer Level </a:t>
            </a:r>
            <a:r>
              <a:rPr lang="en"/>
              <a:t>(RTL)</a:t>
            </a:r>
            <a:r>
              <a:rPr lang="en">
                <a:solidFill>
                  <a:srgbClr val="0F7D5D"/>
                </a:solidFill>
              </a:rPr>
              <a:t> Notation</a:t>
            </a:r>
            <a:endParaRPr>
              <a:solidFill>
                <a:srgbClr val="0F7D5D"/>
              </a:solidFill>
            </a:endParaRPr>
          </a:p>
        </p:txBody>
      </p:sp>
      <p:sp>
        <p:nvSpPr>
          <p:cNvPr id="416" name="Google Shape;416;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Font typeface="Arial"/>
              <a:buNone/>
            </a:pPr>
            <a:r>
              <a:rPr lang="en" sz="1800">
                <a:solidFill>
                  <a:schemeClr val="dk1"/>
                </a:solidFill>
              </a:rPr>
              <a:t>RTL is a </a:t>
            </a:r>
            <a:r>
              <a:rPr i="1" lang="en" sz="1800">
                <a:solidFill>
                  <a:schemeClr val="dk1"/>
                </a:solidFill>
              </a:rPr>
              <a:t>notation</a:t>
            </a:r>
            <a:r>
              <a:rPr lang="en" sz="1800">
                <a:solidFill>
                  <a:schemeClr val="dk1"/>
                </a:solidFill>
              </a:rPr>
              <a:t> used to define operations. Square brackets indicate the </a:t>
            </a:r>
            <a:r>
              <a:rPr i="1" lang="en" sz="1800">
                <a:solidFill>
                  <a:srgbClr val="C00000"/>
                </a:solidFill>
              </a:rPr>
              <a:t>contents</a:t>
            </a:r>
            <a:r>
              <a:rPr i="1" lang="en" sz="1800">
                <a:solidFill>
                  <a:schemeClr val="dk1"/>
                </a:solidFill>
              </a:rPr>
              <a:t> </a:t>
            </a:r>
            <a:r>
              <a:rPr lang="en" sz="1800">
                <a:solidFill>
                  <a:schemeClr val="dk1"/>
                </a:solidFill>
              </a:rPr>
              <a:t>of a </a:t>
            </a:r>
            <a:r>
              <a:rPr lang="en" sz="1800">
                <a:solidFill>
                  <a:srgbClr val="C00000"/>
                </a:solidFill>
              </a:rPr>
              <a:t>memory</a:t>
            </a:r>
            <a:r>
              <a:rPr lang="en" sz="1800">
                <a:solidFill>
                  <a:schemeClr val="dk1"/>
                </a:solidFill>
              </a:rPr>
              <a:t> location. The expression [15] = Max_Run  means “the contents of memory location 15 contains the value of Max_Run”. </a:t>
            </a:r>
            <a:endParaRPr sz="1400">
              <a:solidFill>
                <a:schemeClr val="dk1"/>
              </a:solidFill>
            </a:endParaRPr>
          </a:p>
          <a:p>
            <a:pPr indent="0" lvl="0" marL="0" rtl="0" algn="l">
              <a:lnSpc>
                <a:spcPct val="100000"/>
              </a:lnSpc>
              <a:spcBef>
                <a:spcPts val="0"/>
              </a:spcBef>
              <a:spcAft>
                <a:spcPts val="0"/>
              </a:spcAft>
              <a:buClr>
                <a:schemeClr val="dk1"/>
              </a:buClr>
              <a:buFont typeface="Arial"/>
              <a:buNone/>
            </a:pPr>
            <a:r>
              <a:rPr lang="en" sz="1800">
                <a:solidFill>
                  <a:schemeClr val="dk1"/>
                </a:solidFill>
              </a:rPr>
              <a:t> </a:t>
            </a:r>
            <a:endParaRPr sz="1400">
              <a:solidFill>
                <a:schemeClr val="dk1"/>
              </a:solidFill>
            </a:endParaRPr>
          </a:p>
          <a:p>
            <a:pPr indent="0" lvl="0" marL="0" rtl="0" algn="l">
              <a:lnSpc>
                <a:spcPct val="100000"/>
              </a:lnSpc>
              <a:spcBef>
                <a:spcPts val="0"/>
              </a:spcBef>
              <a:spcAft>
                <a:spcPts val="0"/>
              </a:spcAft>
              <a:buClr>
                <a:schemeClr val="dk1"/>
              </a:buClr>
              <a:buFont typeface="Arial"/>
              <a:buNone/>
            </a:pPr>
            <a:r>
              <a:rPr lang="en" sz="1800">
                <a:solidFill>
                  <a:schemeClr val="dk1"/>
                </a:solidFill>
              </a:rPr>
              <a:t>The backward arrow symbol, ←, indicates a </a:t>
            </a:r>
            <a:r>
              <a:rPr i="1" lang="en" sz="1800">
                <a:solidFill>
                  <a:srgbClr val="C00000"/>
                </a:solidFill>
              </a:rPr>
              <a:t>Data Transfer</a:t>
            </a:r>
            <a:r>
              <a:rPr i="1" lang="en" sz="1800">
                <a:solidFill>
                  <a:schemeClr val="dk1"/>
                </a:solidFill>
              </a:rPr>
              <a:t>.</a:t>
            </a:r>
            <a:r>
              <a:rPr lang="en" sz="1800">
                <a:solidFill>
                  <a:schemeClr val="dk1"/>
                </a:solidFill>
              </a:rPr>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RTL Example</a:t>
            </a:r>
            <a:endParaRPr/>
          </a:p>
        </p:txBody>
      </p:sp>
      <p:sp>
        <p:nvSpPr>
          <p:cNvPr id="422" name="Google Shape;42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800">
                <a:solidFill>
                  <a:schemeClr val="dk1"/>
                </a:solidFill>
              </a:rPr>
              <a:t>For example, [15] ← [15] + 1  is interpreted as “the content of memory location 15 is increased by 1 and the result put in memory location 15”. </a:t>
            </a:r>
            <a:endParaRPr sz="1800">
              <a:solidFill>
                <a:schemeClr val="dk1"/>
              </a:solidFill>
            </a:endParaRPr>
          </a:p>
          <a:p>
            <a:pPr indent="0" lvl="0" marL="0" rtl="0" algn="l">
              <a:lnSpc>
                <a:spcPct val="100000"/>
              </a:lnSpc>
              <a:spcBef>
                <a:spcPts val="0"/>
              </a:spcBef>
              <a:spcAft>
                <a:spcPts val="0"/>
              </a:spcAft>
              <a:buNone/>
            </a:pPr>
            <a:r>
              <a:t/>
            </a:r>
            <a:endParaRPr sz="1800">
              <a:solidFill>
                <a:schemeClr val="dk1"/>
              </a:solidFill>
            </a:endParaRPr>
          </a:p>
          <a:p>
            <a:pPr indent="0" lvl="0" marL="0" rtl="0" algn="l">
              <a:lnSpc>
                <a:spcPct val="100000"/>
              </a:lnSpc>
              <a:spcBef>
                <a:spcPts val="0"/>
              </a:spcBef>
              <a:spcAft>
                <a:spcPts val="0"/>
              </a:spcAft>
              <a:buClr>
                <a:schemeClr val="dk1"/>
              </a:buClr>
              <a:buFont typeface="Arial"/>
              <a:buNone/>
            </a:pPr>
            <a:r>
              <a:rPr b="1" lang="en" sz="1800">
                <a:solidFill>
                  <a:schemeClr val="dk1"/>
                </a:solidFill>
              </a:rPr>
              <a:t>Consider:  </a:t>
            </a:r>
            <a:endParaRPr b="1" sz="1400">
              <a:solidFill>
                <a:schemeClr val="dk1"/>
              </a:solidFill>
            </a:endParaRPr>
          </a:p>
          <a:p>
            <a:pPr indent="-342900" lvl="0" marL="457200" rtl="0" algn="l">
              <a:lnSpc>
                <a:spcPct val="100000"/>
              </a:lnSpc>
              <a:spcBef>
                <a:spcPts val="0"/>
              </a:spcBef>
              <a:spcAft>
                <a:spcPts val="0"/>
              </a:spcAft>
              <a:buClr>
                <a:schemeClr val="dk1"/>
              </a:buClr>
              <a:buSzPts val="1800"/>
              <a:buAutoNum type="alphaUcPeriod"/>
            </a:pPr>
            <a:r>
              <a:rPr lang="en" sz="1800">
                <a:solidFill>
                  <a:schemeClr val="dk1"/>
                </a:solidFill>
              </a:rPr>
              <a:t>R1 ← 25: Put 25 in Register R1</a:t>
            </a:r>
            <a:endParaRPr sz="1400">
              <a:solidFill>
                <a:schemeClr val="dk1"/>
              </a:solidFill>
            </a:endParaRPr>
          </a:p>
          <a:p>
            <a:pPr indent="-342900" lvl="0" marL="457200" rtl="0" algn="l">
              <a:lnSpc>
                <a:spcPct val="100000"/>
              </a:lnSpc>
              <a:spcBef>
                <a:spcPts val="1000"/>
              </a:spcBef>
              <a:spcAft>
                <a:spcPts val="0"/>
              </a:spcAft>
              <a:buClr>
                <a:schemeClr val="dk1"/>
              </a:buClr>
              <a:buSzPts val="1800"/>
              <a:buAutoNum type="alphaUcPeriod"/>
            </a:pPr>
            <a:r>
              <a:rPr lang="en" sz="1800">
                <a:solidFill>
                  <a:schemeClr val="dk1"/>
                </a:solidFill>
              </a:rPr>
              <a:t>M[20] ← 6: Put 6 in memory location 20</a:t>
            </a:r>
            <a:endParaRPr sz="1800">
              <a:solidFill>
                <a:schemeClr val="dk1"/>
              </a:solidFill>
            </a:endParaRPr>
          </a:p>
          <a:p>
            <a:pPr indent="-342900" lvl="0" marL="457200" rtl="0" algn="l">
              <a:lnSpc>
                <a:spcPct val="100000"/>
              </a:lnSpc>
              <a:spcBef>
                <a:spcPts val="1000"/>
              </a:spcBef>
              <a:spcAft>
                <a:spcPts val="0"/>
              </a:spcAft>
              <a:buClr>
                <a:schemeClr val="dk1"/>
              </a:buClr>
              <a:buSzPts val="1800"/>
              <a:buAutoNum type="alphaUcPeriod"/>
            </a:pPr>
            <a:r>
              <a:rPr lang="en" sz="1800">
                <a:solidFill>
                  <a:schemeClr val="dk1"/>
                </a:solidFill>
              </a:rPr>
              <a:t>M[20] ← M[6]: Copy the content of memory location 6 into memory location 20</a:t>
            </a:r>
            <a:endParaRPr sz="1400">
              <a:solidFill>
                <a:schemeClr val="dk1"/>
              </a:solidFill>
            </a:endParaRPr>
          </a:p>
          <a:p>
            <a:pPr indent="-342900" lvl="0" marL="457200" rtl="0" algn="l">
              <a:lnSpc>
                <a:spcPct val="100000"/>
              </a:lnSpc>
              <a:spcBef>
                <a:spcPts val="1000"/>
              </a:spcBef>
              <a:spcAft>
                <a:spcPts val="1000"/>
              </a:spcAft>
              <a:buClr>
                <a:schemeClr val="dk1"/>
              </a:buClr>
              <a:buSzPts val="1800"/>
              <a:buAutoNum type="alphaUcPeriod"/>
            </a:pPr>
            <a:r>
              <a:rPr lang="en" sz="1800">
                <a:solidFill>
                  <a:schemeClr val="dk1"/>
                </a:solidFill>
              </a:rPr>
              <a:t>R1 ← R6: Copy the content of register R6 into R1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Structure of a Computer System</a:t>
            </a:r>
            <a:endParaRPr>
              <a:solidFill>
                <a:srgbClr val="0F7D5D"/>
              </a:solidFill>
            </a:endParaRPr>
          </a:p>
        </p:txBody>
      </p:sp>
      <p:sp>
        <p:nvSpPr>
          <p:cNvPr id="428" name="Google Shape;428;p51"/>
          <p:cNvSpPr txBox="1"/>
          <p:nvPr>
            <p:ph idx="1" type="body"/>
          </p:nvPr>
        </p:nvSpPr>
        <p:spPr>
          <a:xfrm>
            <a:off x="311700" y="1152475"/>
            <a:ext cx="3993600" cy="3416400"/>
          </a:xfrm>
          <a:prstGeom prst="rect">
            <a:avLst/>
          </a:prstGeom>
        </p:spPr>
        <p:txBody>
          <a:bodyPr anchorCtr="0" anchor="t" bIns="91425" lIns="91425" spcFirstLastPara="1" rIns="91425" wrap="square" tIns="91425">
            <a:normAutofit fontScale="70000"/>
          </a:bodyPr>
          <a:lstStyle/>
          <a:p>
            <a:pPr indent="0" lvl="0" marL="0" rtl="0" algn="l">
              <a:lnSpc>
                <a:spcPct val="150000"/>
              </a:lnSpc>
              <a:spcBef>
                <a:spcPts val="0"/>
              </a:spcBef>
              <a:spcAft>
                <a:spcPts val="0"/>
              </a:spcAft>
              <a:buClr>
                <a:schemeClr val="dk1"/>
              </a:buClr>
              <a:buFont typeface="Arial"/>
              <a:buNone/>
            </a:pPr>
            <a:r>
              <a:rPr lang="en" sz="2000">
                <a:solidFill>
                  <a:schemeClr val="dk1"/>
                </a:solidFill>
              </a:rPr>
              <a:t>One challenge is that subsystems improve at different rates. For decades, </a:t>
            </a:r>
            <a:r>
              <a:rPr lang="en" sz="2000">
                <a:solidFill>
                  <a:srgbClr val="C00000"/>
                </a:solidFill>
              </a:rPr>
              <a:t>processors</a:t>
            </a:r>
            <a:r>
              <a:rPr lang="en" sz="2000">
                <a:solidFill>
                  <a:schemeClr val="dk1"/>
                </a:solidFill>
              </a:rPr>
              <a:t> improved faster than </a:t>
            </a:r>
            <a:r>
              <a:rPr lang="en" sz="2000">
                <a:solidFill>
                  <a:srgbClr val="C00000"/>
                </a:solidFill>
              </a:rPr>
              <a:t>hard drives</a:t>
            </a:r>
            <a:r>
              <a:rPr lang="en" sz="2000">
                <a:solidFill>
                  <a:schemeClr val="dk1"/>
                </a:solidFill>
              </a:rPr>
              <a:t>. As </a:t>
            </a:r>
            <a:r>
              <a:rPr lang="en" sz="2000">
                <a:solidFill>
                  <a:srgbClr val="C00000"/>
                </a:solidFill>
              </a:rPr>
              <a:t>solid-state drives </a:t>
            </a:r>
            <a:r>
              <a:rPr lang="en" sz="2000">
                <a:solidFill>
                  <a:schemeClr val="dk1"/>
                </a:solidFill>
              </a:rPr>
              <a:t>become more prevalent, this problem is alleviated for now. At the same time, processors are now </a:t>
            </a:r>
            <a:r>
              <a:rPr lang="en" sz="2000">
                <a:solidFill>
                  <a:srgbClr val="C00000"/>
                </a:solidFill>
              </a:rPr>
              <a:t>power-limited</a:t>
            </a:r>
            <a:r>
              <a:rPr lang="en" sz="2000">
                <a:solidFill>
                  <a:schemeClr val="dk1"/>
                </a:solidFill>
              </a:rPr>
              <a:t> and increases in </a:t>
            </a:r>
            <a:r>
              <a:rPr lang="en" sz="2000">
                <a:solidFill>
                  <a:srgbClr val="C00000"/>
                </a:solidFill>
              </a:rPr>
              <a:t>clock speeds </a:t>
            </a:r>
            <a:r>
              <a:rPr lang="en" sz="2000">
                <a:solidFill>
                  <a:schemeClr val="dk1"/>
                </a:solidFill>
              </a:rPr>
              <a:t>are no longer possible so we now must make </a:t>
            </a:r>
            <a:r>
              <a:rPr lang="en" sz="2000">
                <a:solidFill>
                  <a:srgbClr val="C00000"/>
                </a:solidFill>
              </a:rPr>
              <a:t>multi-cores</a:t>
            </a:r>
            <a:r>
              <a:rPr lang="en" sz="2000">
                <a:solidFill>
                  <a:schemeClr val="dk1"/>
                </a:solidFill>
              </a:rPr>
              <a:t> work.</a:t>
            </a:r>
            <a:endParaRPr sz="1400">
              <a:solidFill>
                <a:schemeClr val="dk1"/>
              </a:solidFill>
            </a:endParaRPr>
          </a:p>
          <a:p>
            <a:pPr indent="0" lvl="0" marL="0" rtl="0" algn="l">
              <a:spcBef>
                <a:spcPts val="1000"/>
              </a:spcBef>
              <a:spcAft>
                <a:spcPts val="1000"/>
              </a:spcAft>
              <a:buNone/>
            </a:pPr>
            <a:r>
              <a:t/>
            </a:r>
            <a:endParaRPr/>
          </a:p>
        </p:txBody>
      </p:sp>
      <p:pic>
        <p:nvPicPr>
          <p:cNvPr id="429" name="Google Shape;429;p51"/>
          <p:cNvPicPr preferRelativeResize="0"/>
          <p:nvPr/>
        </p:nvPicPr>
        <p:blipFill rotWithShape="1">
          <a:blip r:embed="rId3">
            <a:alphaModFix/>
          </a:blip>
          <a:srcRect b="0" l="0" r="0" t="7183"/>
          <a:stretch/>
        </p:blipFill>
        <p:spPr>
          <a:xfrm>
            <a:off x="4765875" y="1967975"/>
            <a:ext cx="4066425" cy="218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Homework Submission Policy</a:t>
            </a:r>
            <a:endParaRPr/>
          </a:p>
        </p:txBody>
      </p:sp>
      <p:sp>
        <p:nvSpPr>
          <p:cNvPr id="152" name="Google Shape;15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311943" lvl="0" marL="457200" rtl="0" algn="l">
              <a:lnSpc>
                <a:spcPct val="150000"/>
              </a:lnSpc>
              <a:spcBef>
                <a:spcPts val="0"/>
              </a:spcBef>
              <a:spcAft>
                <a:spcPts val="0"/>
              </a:spcAft>
              <a:buSzPct val="100000"/>
              <a:buChar char="●"/>
            </a:pPr>
            <a:r>
              <a:rPr lang="en"/>
              <a:t>Naming convention:</a:t>
            </a:r>
            <a:endParaRPr/>
          </a:p>
          <a:p>
            <a:pPr indent="-296068" lvl="1" marL="914400" rtl="0" algn="l">
              <a:lnSpc>
                <a:spcPct val="150000"/>
              </a:lnSpc>
              <a:spcBef>
                <a:spcPts val="0"/>
              </a:spcBef>
              <a:spcAft>
                <a:spcPts val="0"/>
              </a:spcAft>
              <a:buSzPct val="100000"/>
              <a:buChar char="○"/>
            </a:pPr>
            <a:r>
              <a:rPr lang="en" sz="1700"/>
              <a:t>rahul</a:t>
            </a:r>
            <a:r>
              <a:rPr lang="en" sz="1700"/>
              <a:t>.bhadani_CPE221_hw01.zip </a:t>
            </a:r>
            <a:r>
              <a:rPr b="1" lang="en" sz="1700"/>
              <a:t>or</a:t>
            </a:r>
            <a:r>
              <a:rPr lang="en" sz="1700"/>
              <a:t> </a:t>
            </a:r>
            <a:r>
              <a:rPr lang="en" sz="1700"/>
              <a:t>rahul.bhadani_CPE221_hw01.zip</a:t>
            </a:r>
            <a:endParaRPr sz="1700"/>
          </a:p>
          <a:p>
            <a:pPr indent="-311943" lvl="0" marL="457200" rtl="0" algn="l">
              <a:lnSpc>
                <a:spcPct val="150000"/>
              </a:lnSpc>
              <a:spcBef>
                <a:spcPts val="0"/>
              </a:spcBef>
              <a:spcAft>
                <a:spcPts val="0"/>
              </a:spcAft>
              <a:buSzPct val="100000"/>
              <a:buChar char="●"/>
            </a:pPr>
            <a:r>
              <a:rPr lang="en"/>
              <a:t>Only .pdf or .zip will be accepted. No .docx, .rar, .7z</a:t>
            </a:r>
            <a:endParaRPr/>
          </a:p>
          <a:p>
            <a:pPr indent="-296068" lvl="1" marL="914400" rtl="0" algn="l">
              <a:lnSpc>
                <a:spcPct val="150000"/>
              </a:lnSpc>
              <a:spcBef>
                <a:spcPts val="0"/>
              </a:spcBef>
              <a:spcAft>
                <a:spcPts val="0"/>
              </a:spcAft>
              <a:buSzPct val="100000"/>
              <a:buChar char="○"/>
            </a:pPr>
            <a:r>
              <a:rPr lang="en"/>
              <a:t>Wrong format will result in zero score.</a:t>
            </a:r>
            <a:endParaRPr/>
          </a:p>
          <a:p>
            <a:pPr indent="-311943" lvl="0" marL="457200" rtl="0" algn="l">
              <a:lnSpc>
                <a:spcPct val="150000"/>
              </a:lnSpc>
              <a:spcBef>
                <a:spcPts val="0"/>
              </a:spcBef>
              <a:spcAft>
                <a:spcPts val="0"/>
              </a:spcAft>
              <a:buSzPct val="100000"/>
              <a:buChar char="●"/>
            </a:pPr>
            <a:r>
              <a:rPr lang="en"/>
              <a:t>Empty file will result in zero score.</a:t>
            </a:r>
            <a:endParaRPr/>
          </a:p>
          <a:p>
            <a:pPr indent="-311943" lvl="0" marL="457200" rtl="0" algn="l">
              <a:lnSpc>
                <a:spcPct val="150000"/>
              </a:lnSpc>
              <a:spcBef>
                <a:spcPts val="0"/>
              </a:spcBef>
              <a:spcAft>
                <a:spcPts val="0"/>
              </a:spcAft>
              <a:buSzPct val="100000"/>
              <a:buChar char="●"/>
            </a:pPr>
            <a:r>
              <a:rPr lang="en"/>
              <a:t>Late submission:</a:t>
            </a:r>
            <a:endParaRPr/>
          </a:p>
          <a:p>
            <a:pPr indent="-296068" lvl="1" marL="914400" rtl="0" algn="l">
              <a:lnSpc>
                <a:spcPct val="150000"/>
              </a:lnSpc>
              <a:spcBef>
                <a:spcPts val="0"/>
              </a:spcBef>
              <a:spcAft>
                <a:spcPts val="0"/>
              </a:spcAft>
              <a:buSzPct val="100000"/>
              <a:buChar char="○"/>
            </a:pPr>
            <a:r>
              <a:rPr lang="en"/>
              <a:t>Each day late submission will be penalized by 10% regardless of the reasons, and after a week of late submission, 0 score will be given.</a:t>
            </a:r>
            <a:endParaRPr/>
          </a:p>
          <a:p>
            <a:pPr indent="-311943" lvl="0" marL="457200" rtl="0" algn="l">
              <a:lnSpc>
                <a:spcPct val="150000"/>
              </a:lnSpc>
              <a:spcBef>
                <a:spcPts val="0"/>
              </a:spcBef>
              <a:spcAft>
                <a:spcPts val="0"/>
              </a:spcAft>
              <a:buSzPct val="100000"/>
              <a:buChar char="●"/>
            </a:pPr>
            <a:r>
              <a:rPr lang="en"/>
              <a:t>No Bonus assignment.</a:t>
            </a:r>
            <a:endParaRPr/>
          </a:p>
          <a:p>
            <a:pPr indent="-311943" lvl="0" marL="457200" rtl="0" algn="l">
              <a:lnSpc>
                <a:spcPct val="150000"/>
              </a:lnSpc>
              <a:spcBef>
                <a:spcPts val="0"/>
              </a:spcBef>
              <a:spcAft>
                <a:spcPts val="0"/>
              </a:spcAft>
              <a:buSzPct val="100000"/>
              <a:buChar char="●"/>
            </a:pPr>
            <a:r>
              <a:rPr lang="en"/>
              <a:t>Final grading will not be curved.</a:t>
            </a:r>
            <a:endParaRPr/>
          </a:p>
          <a:p>
            <a:pPr indent="457200" lvl="0" marL="0" rtl="0" algn="l">
              <a:lnSpc>
                <a:spcPct val="150000"/>
              </a:lnSpc>
              <a:spcBef>
                <a:spcPts val="1000"/>
              </a:spcBef>
              <a:spcAft>
                <a:spcPts val="0"/>
              </a:spcAft>
              <a:buNone/>
            </a:pPr>
            <a:r>
              <a:t/>
            </a:r>
            <a:endParaRPr sz="1700"/>
          </a:p>
          <a:p>
            <a:pPr indent="0" lvl="0" marL="0" rtl="0" algn="l">
              <a:lnSpc>
                <a:spcPct val="150000"/>
              </a:lnSpc>
              <a:spcBef>
                <a:spcPts val="1000"/>
              </a:spcBef>
              <a:spcAft>
                <a:spcPts val="1000"/>
              </a:spcAft>
              <a:buNone/>
            </a:pPr>
            <a:r>
              <a:t/>
            </a:r>
            <a:endParaRPr sz="1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Moore’s Law</a:t>
            </a:r>
            <a:endParaRPr>
              <a:solidFill>
                <a:srgbClr val="0F7D5D"/>
              </a:solidFill>
            </a:endParaRPr>
          </a:p>
        </p:txBody>
      </p:sp>
      <p:pic>
        <p:nvPicPr>
          <p:cNvPr id="435" name="Google Shape;435;p52"/>
          <p:cNvPicPr preferRelativeResize="0"/>
          <p:nvPr/>
        </p:nvPicPr>
        <p:blipFill rotWithShape="1">
          <a:blip r:embed="rId3">
            <a:alphaModFix/>
          </a:blip>
          <a:srcRect b="0" l="0" r="0" t="0"/>
          <a:stretch/>
        </p:blipFill>
        <p:spPr>
          <a:xfrm>
            <a:off x="1893150" y="741250"/>
            <a:ext cx="5893476" cy="4302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Technological Obstacles</a:t>
            </a:r>
            <a:endParaRPr>
              <a:solidFill>
                <a:srgbClr val="0F7D5D"/>
              </a:solidFill>
            </a:endParaRPr>
          </a:p>
        </p:txBody>
      </p:sp>
      <p:sp>
        <p:nvSpPr>
          <p:cNvPr id="441" name="Google Shape;441;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20040" lvl="0" marL="342900" rtl="0" algn="l">
              <a:lnSpc>
                <a:spcPct val="100000"/>
              </a:lnSpc>
              <a:spcBef>
                <a:spcPts val="0"/>
              </a:spcBef>
              <a:spcAft>
                <a:spcPts val="0"/>
              </a:spcAft>
              <a:buClr>
                <a:schemeClr val="dk1"/>
              </a:buClr>
              <a:buSzPct val="100000"/>
              <a:buFont typeface="Avenir"/>
              <a:buChar char="•"/>
            </a:pPr>
            <a:r>
              <a:rPr lang="en" sz="2400">
                <a:solidFill>
                  <a:schemeClr val="dk1"/>
                </a:solidFill>
              </a:rPr>
              <a:t>Power Wall</a:t>
            </a:r>
            <a:endParaRPr sz="2400">
              <a:solidFill>
                <a:schemeClr val="dk1"/>
              </a:solidFill>
            </a:endParaRPr>
          </a:p>
          <a:p>
            <a:pPr indent="-26670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Energy isn’t infinite, so energy consumption cannot continue to expand forever</a:t>
            </a:r>
            <a:endParaRPr sz="2000">
              <a:solidFill>
                <a:schemeClr val="dk1"/>
              </a:solidFill>
            </a:endParaRPr>
          </a:p>
          <a:p>
            <a:pPr indent="-320040" lvl="0" marL="342900" rtl="0" algn="l">
              <a:lnSpc>
                <a:spcPct val="100000"/>
              </a:lnSpc>
              <a:spcBef>
                <a:spcPts val="480"/>
              </a:spcBef>
              <a:spcAft>
                <a:spcPts val="0"/>
              </a:spcAft>
              <a:buClr>
                <a:schemeClr val="dk1"/>
              </a:buClr>
              <a:buSzPct val="100000"/>
              <a:buFont typeface="Avenir"/>
              <a:buChar char="•"/>
            </a:pPr>
            <a:r>
              <a:rPr lang="en" sz="2400">
                <a:solidFill>
                  <a:schemeClr val="dk1"/>
                </a:solidFill>
              </a:rPr>
              <a:t>Heat Wall</a:t>
            </a:r>
            <a:endParaRPr sz="2400">
              <a:solidFill>
                <a:schemeClr val="dk1"/>
              </a:solidFill>
            </a:endParaRPr>
          </a:p>
          <a:p>
            <a:pPr indent="-26670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Wires heat up when conducting. Add enough wires, eventually enough heat accumulates to damage the material</a:t>
            </a:r>
            <a:endParaRPr sz="2000">
              <a:solidFill>
                <a:schemeClr val="dk1"/>
              </a:solidFill>
            </a:endParaRPr>
          </a:p>
          <a:p>
            <a:pPr indent="-320040" lvl="0" marL="342900" rtl="0" algn="l">
              <a:lnSpc>
                <a:spcPct val="100000"/>
              </a:lnSpc>
              <a:spcBef>
                <a:spcPts val="480"/>
              </a:spcBef>
              <a:spcAft>
                <a:spcPts val="0"/>
              </a:spcAft>
              <a:buClr>
                <a:schemeClr val="dk1"/>
              </a:buClr>
              <a:buSzPct val="100000"/>
              <a:buFont typeface="Avenir"/>
              <a:buChar char="•"/>
            </a:pPr>
            <a:r>
              <a:rPr lang="en" sz="2400">
                <a:solidFill>
                  <a:schemeClr val="dk1"/>
                </a:solidFill>
              </a:rPr>
              <a:t>C Wall</a:t>
            </a:r>
            <a:endParaRPr sz="2400">
              <a:solidFill>
                <a:schemeClr val="dk1"/>
              </a:solidFill>
            </a:endParaRPr>
          </a:p>
          <a:p>
            <a:pPr indent="-26670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Electricity cannot move faster than the speed of light</a:t>
            </a:r>
            <a:endParaRPr sz="2000">
              <a:solidFill>
                <a:schemeClr val="dk1"/>
              </a:solidFill>
            </a:endParaRPr>
          </a:p>
          <a:p>
            <a:pPr indent="-320040" lvl="0" marL="342900" rtl="0" algn="l">
              <a:lnSpc>
                <a:spcPct val="100000"/>
              </a:lnSpc>
              <a:spcBef>
                <a:spcPts val="480"/>
              </a:spcBef>
              <a:spcAft>
                <a:spcPts val="0"/>
              </a:spcAft>
              <a:buClr>
                <a:schemeClr val="dk1"/>
              </a:buClr>
              <a:buSzPct val="100000"/>
              <a:buFont typeface="Avenir"/>
              <a:buChar char="•"/>
            </a:pPr>
            <a:r>
              <a:rPr lang="en" sz="2400">
                <a:solidFill>
                  <a:schemeClr val="dk1"/>
                </a:solidFill>
              </a:rPr>
              <a:t>Atomic Wall</a:t>
            </a:r>
            <a:endParaRPr sz="2400">
              <a:solidFill>
                <a:schemeClr val="dk1"/>
              </a:solidFill>
            </a:endParaRPr>
          </a:p>
          <a:p>
            <a:pPr indent="-266700" lvl="1" marL="742950" rtl="0" algn="l">
              <a:lnSpc>
                <a:spcPct val="100000"/>
              </a:lnSpc>
              <a:spcBef>
                <a:spcPts val="400"/>
              </a:spcBef>
              <a:spcAft>
                <a:spcPts val="0"/>
              </a:spcAft>
              <a:buClr>
                <a:schemeClr val="dk1"/>
              </a:buClr>
              <a:buSzPct val="100000"/>
              <a:buFont typeface="Avenir"/>
              <a:buChar char="–"/>
            </a:pPr>
            <a:r>
              <a:rPr lang="en" sz="2000">
                <a:solidFill>
                  <a:schemeClr val="dk1"/>
                </a:solidFill>
              </a:rPr>
              <a:t>Wires can be placed only so close together before the current will arc</a:t>
            </a:r>
            <a:endParaRPr sz="20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Overview of the Computer System - Memory Hierarchy</a:t>
            </a:r>
            <a:endParaRPr>
              <a:solidFill>
                <a:srgbClr val="0F7D5D"/>
              </a:solidFill>
            </a:endParaRPr>
          </a:p>
        </p:txBody>
      </p:sp>
      <p:pic>
        <p:nvPicPr>
          <p:cNvPr id="447" name="Google Shape;447;p54"/>
          <p:cNvPicPr preferRelativeResize="0"/>
          <p:nvPr/>
        </p:nvPicPr>
        <p:blipFill rotWithShape="1">
          <a:blip r:embed="rId3">
            <a:alphaModFix/>
          </a:blip>
          <a:srcRect b="0" l="2056" r="0" t="0"/>
          <a:stretch/>
        </p:blipFill>
        <p:spPr>
          <a:xfrm>
            <a:off x="1907475" y="756875"/>
            <a:ext cx="5228599" cy="4224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Overview of Data Storage</a:t>
            </a:r>
            <a:endParaRPr>
              <a:solidFill>
                <a:srgbClr val="0F7D5D"/>
              </a:solidFill>
            </a:endParaRPr>
          </a:p>
        </p:txBody>
      </p:sp>
      <p:pic>
        <p:nvPicPr>
          <p:cNvPr id="453" name="Google Shape;453;p55"/>
          <p:cNvPicPr preferRelativeResize="0"/>
          <p:nvPr/>
        </p:nvPicPr>
        <p:blipFill>
          <a:blip r:embed="rId3">
            <a:alphaModFix/>
          </a:blip>
          <a:stretch>
            <a:fillRect/>
          </a:stretch>
        </p:blipFill>
        <p:spPr>
          <a:xfrm>
            <a:off x="2018900" y="853100"/>
            <a:ext cx="5373820" cy="4224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Old Secondary Storage</a:t>
            </a:r>
            <a:endParaRPr>
              <a:solidFill>
                <a:srgbClr val="0F7D5D"/>
              </a:solidFill>
            </a:endParaRPr>
          </a:p>
        </p:txBody>
      </p:sp>
      <p:sp>
        <p:nvSpPr>
          <p:cNvPr id="459" name="Google Shape;45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Then came CDs and other Optical disk drives, like DVDs</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460" name="Google Shape;460;p56"/>
          <p:cNvPicPr preferRelativeResize="0"/>
          <p:nvPr/>
        </p:nvPicPr>
        <p:blipFill rotWithShape="1">
          <a:blip r:embed="rId3">
            <a:alphaModFix/>
          </a:blip>
          <a:srcRect b="0" l="0" r="0" t="0"/>
          <a:stretch/>
        </p:blipFill>
        <p:spPr>
          <a:xfrm>
            <a:off x="279056" y="1871250"/>
            <a:ext cx="4461300" cy="2169000"/>
          </a:xfrm>
          <a:prstGeom prst="rect">
            <a:avLst/>
          </a:prstGeom>
          <a:noFill/>
          <a:ln>
            <a:noFill/>
          </a:ln>
        </p:spPr>
      </p:pic>
      <p:pic>
        <p:nvPicPr>
          <p:cNvPr descr="Amazon.com: WD Blue 500GB Mobile Hard Disk Drive - 5400 RPM SATA 6 Gb/s 7.0  MM 2.5 Inch - WD5000LPVX : Electronics" id="461" name="Google Shape;461;p56"/>
          <p:cNvPicPr preferRelativeResize="0"/>
          <p:nvPr/>
        </p:nvPicPr>
        <p:blipFill rotWithShape="1">
          <a:blip r:embed="rId4">
            <a:alphaModFix/>
          </a:blip>
          <a:srcRect b="0" l="0" r="0" t="0"/>
          <a:stretch/>
        </p:blipFill>
        <p:spPr>
          <a:xfrm>
            <a:off x="4871971" y="1716386"/>
            <a:ext cx="3408408" cy="295863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What’s a Bus?</a:t>
            </a:r>
            <a:endParaRPr>
              <a:solidFill>
                <a:srgbClr val="0F7D5D"/>
              </a:solidFill>
            </a:endParaRPr>
          </a:p>
        </p:txBody>
      </p:sp>
      <p:sp>
        <p:nvSpPr>
          <p:cNvPr id="467" name="Google Shape;467;p57"/>
          <p:cNvSpPr txBox="1"/>
          <p:nvPr>
            <p:ph idx="1" type="body"/>
          </p:nvPr>
        </p:nvSpPr>
        <p:spPr>
          <a:xfrm>
            <a:off x="311700" y="1152475"/>
            <a:ext cx="8520600" cy="1777500"/>
          </a:xfrm>
          <a:prstGeom prst="rect">
            <a:avLst/>
          </a:prstGeom>
        </p:spPr>
        <p:txBody>
          <a:bodyPr anchorCtr="0" anchor="t" bIns="91425" lIns="91425" spcFirstLastPara="1" rIns="91425" wrap="square" tIns="91425">
            <a:normAutofit fontScale="77500" lnSpcReduction="20000"/>
          </a:bodyPr>
          <a:lstStyle/>
          <a:p>
            <a:pPr indent="-308610" lvl="0" marL="342900" rtl="0" algn="l">
              <a:lnSpc>
                <a:spcPct val="150000"/>
              </a:lnSpc>
              <a:spcBef>
                <a:spcPts val="0"/>
              </a:spcBef>
              <a:spcAft>
                <a:spcPts val="0"/>
              </a:spcAft>
              <a:buClr>
                <a:schemeClr val="dk1"/>
              </a:buClr>
              <a:buSzPct val="100000"/>
              <a:buFont typeface="Avenir"/>
              <a:buChar char="•"/>
            </a:pPr>
            <a:r>
              <a:rPr lang="en" sz="2400">
                <a:solidFill>
                  <a:schemeClr val="dk1"/>
                </a:solidFill>
              </a:rPr>
              <a:t>Strictly speaking, it is only a wire that connects two devices together. That’s all a bus is at its base level.</a:t>
            </a:r>
            <a:endParaRPr sz="2400">
              <a:solidFill>
                <a:schemeClr val="dk1"/>
              </a:solidFill>
            </a:endParaRPr>
          </a:p>
          <a:p>
            <a:pPr indent="-308610" lvl="0" marL="342900" rtl="0" algn="l">
              <a:lnSpc>
                <a:spcPct val="150000"/>
              </a:lnSpc>
              <a:spcBef>
                <a:spcPts val="1000"/>
              </a:spcBef>
              <a:spcAft>
                <a:spcPts val="1000"/>
              </a:spcAft>
              <a:buClr>
                <a:schemeClr val="dk1"/>
              </a:buClr>
              <a:buSzPct val="100000"/>
              <a:buFont typeface="Avenir"/>
              <a:buChar char="•"/>
            </a:pPr>
            <a:r>
              <a:rPr lang="en" sz="2400">
                <a:solidFill>
                  <a:schemeClr val="dk1"/>
                </a:solidFill>
              </a:rPr>
              <a:t>However, the protocols used to govern the behavior of signals across a bus can be quite complicated</a:t>
            </a:r>
            <a:endParaRPr/>
          </a:p>
        </p:txBody>
      </p:sp>
      <p:pic>
        <p:nvPicPr>
          <p:cNvPr id="468" name="Google Shape;468;p57"/>
          <p:cNvPicPr preferRelativeResize="0"/>
          <p:nvPr/>
        </p:nvPicPr>
        <p:blipFill>
          <a:blip r:embed="rId3">
            <a:alphaModFix/>
          </a:blip>
          <a:stretch>
            <a:fillRect/>
          </a:stretch>
        </p:blipFill>
        <p:spPr>
          <a:xfrm>
            <a:off x="1834771" y="3093651"/>
            <a:ext cx="2595809" cy="1835322"/>
          </a:xfrm>
          <a:prstGeom prst="rect">
            <a:avLst/>
          </a:prstGeom>
          <a:noFill/>
          <a:ln>
            <a:noFill/>
          </a:ln>
        </p:spPr>
      </p:pic>
      <p:pic>
        <p:nvPicPr>
          <p:cNvPr id="469" name="Google Shape;469;p57"/>
          <p:cNvPicPr preferRelativeResize="0"/>
          <p:nvPr/>
        </p:nvPicPr>
        <p:blipFill>
          <a:blip r:embed="rId4">
            <a:alphaModFix/>
          </a:blip>
          <a:stretch>
            <a:fillRect/>
          </a:stretch>
        </p:blipFill>
        <p:spPr>
          <a:xfrm>
            <a:off x="2429900" y="3230820"/>
            <a:ext cx="1405550" cy="1405550"/>
          </a:xfrm>
          <a:prstGeom prst="rect">
            <a:avLst/>
          </a:prstGeom>
          <a:noFill/>
          <a:ln>
            <a:noFill/>
          </a:ln>
        </p:spPr>
      </p:pic>
      <p:pic>
        <p:nvPicPr>
          <p:cNvPr id="470" name="Google Shape;470;p57"/>
          <p:cNvPicPr preferRelativeResize="0"/>
          <p:nvPr/>
        </p:nvPicPr>
        <p:blipFill>
          <a:blip r:embed="rId5">
            <a:alphaModFix/>
          </a:blip>
          <a:stretch>
            <a:fillRect/>
          </a:stretch>
        </p:blipFill>
        <p:spPr>
          <a:xfrm>
            <a:off x="5382512" y="3086550"/>
            <a:ext cx="1777562" cy="1777562"/>
          </a:xfrm>
          <a:prstGeom prst="rect">
            <a:avLst/>
          </a:prstGeom>
          <a:noFill/>
          <a:ln>
            <a:noFill/>
          </a:ln>
        </p:spPr>
      </p:pic>
      <p:pic>
        <p:nvPicPr>
          <p:cNvPr id="471" name="Google Shape;471;p57"/>
          <p:cNvPicPr preferRelativeResize="0"/>
          <p:nvPr/>
        </p:nvPicPr>
        <p:blipFill>
          <a:blip r:embed="rId6">
            <a:alphaModFix/>
          </a:blip>
          <a:stretch>
            <a:fillRect/>
          </a:stretch>
        </p:blipFill>
        <p:spPr>
          <a:xfrm>
            <a:off x="5860525" y="3086538"/>
            <a:ext cx="1746575" cy="14042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Overview of the Computer System – Simple Bus</a:t>
            </a:r>
            <a:endParaRPr>
              <a:solidFill>
                <a:srgbClr val="0F7D5D"/>
              </a:solidFill>
            </a:endParaRPr>
          </a:p>
        </p:txBody>
      </p:sp>
      <p:sp>
        <p:nvSpPr>
          <p:cNvPr id="477" name="Google Shape;477;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Font typeface="Arial"/>
              <a:buNone/>
            </a:pPr>
            <a:r>
              <a:rPr lang="en" sz="1400">
                <a:solidFill>
                  <a:schemeClr val="dk1"/>
                </a:solidFill>
              </a:rPr>
              <a:t>Having a single bus “highway” means all the nodes must wait their turn to use the wire.</a:t>
            </a:r>
            <a:endParaRPr sz="1400">
              <a:solidFill>
                <a:schemeClr val="dk1"/>
              </a:solidFill>
            </a:endParaRPr>
          </a:p>
          <a:p>
            <a:pPr indent="0" lvl="0" marL="0" rtl="0" algn="l">
              <a:spcBef>
                <a:spcPts val="0"/>
              </a:spcBef>
              <a:spcAft>
                <a:spcPts val="1000"/>
              </a:spcAft>
              <a:buNone/>
            </a:pPr>
            <a:r>
              <a:t/>
            </a:r>
            <a:endParaRPr/>
          </a:p>
        </p:txBody>
      </p:sp>
      <p:pic>
        <p:nvPicPr>
          <p:cNvPr descr="C:\Users\AlanCore7\Desktop\Swati\Clements 1e JPG_files\ch01\87046-01-018.jpg" id="478" name="Google Shape;478;p58"/>
          <p:cNvPicPr preferRelativeResize="0"/>
          <p:nvPr/>
        </p:nvPicPr>
        <p:blipFill rotWithShape="1">
          <a:blip r:embed="rId3">
            <a:alphaModFix/>
          </a:blip>
          <a:srcRect b="0" l="13035" r="0" t="11016"/>
          <a:stretch/>
        </p:blipFill>
        <p:spPr>
          <a:xfrm>
            <a:off x="560749" y="1988825"/>
            <a:ext cx="7368161" cy="2971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Overview of the Computer System – Simple Bus</a:t>
            </a:r>
            <a:endParaRPr>
              <a:solidFill>
                <a:srgbClr val="0F7D5D"/>
              </a:solidFill>
            </a:endParaRPr>
          </a:p>
        </p:txBody>
      </p:sp>
      <p:sp>
        <p:nvSpPr>
          <p:cNvPr id="484" name="Google Shape;484;p59"/>
          <p:cNvSpPr txBox="1"/>
          <p:nvPr>
            <p:ph idx="1" type="body"/>
          </p:nvPr>
        </p:nvSpPr>
        <p:spPr>
          <a:xfrm>
            <a:off x="311700" y="1152475"/>
            <a:ext cx="2339400" cy="34164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Clr>
                <a:schemeClr val="dk1"/>
              </a:buClr>
              <a:buFont typeface="Arial"/>
              <a:buNone/>
            </a:pPr>
            <a:r>
              <a:rPr lang="en" sz="1400">
                <a:solidFill>
                  <a:schemeClr val="dk1"/>
                </a:solidFill>
              </a:rPr>
              <a:t>Point to point buses would be faster and simpler to program, but manufacturing a chip would be impractical as the amount of wires required would make the logistics become prohibitively complicated.</a:t>
            </a:r>
            <a:endParaRPr sz="1400">
              <a:solidFill>
                <a:schemeClr val="dk1"/>
              </a:solidFill>
            </a:endParaRPr>
          </a:p>
          <a:p>
            <a:pPr indent="0" lvl="0" marL="0" rtl="0" algn="l">
              <a:spcBef>
                <a:spcPts val="0"/>
              </a:spcBef>
              <a:spcAft>
                <a:spcPts val="1000"/>
              </a:spcAft>
              <a:buNone/>
            </a:pPr>
            <a:r>
              <a:t/>
            </a:r>
            <a:endParaRPr/>
          </a:p>
        </p:txBody>
      </p:sp>
      <p:pic>
        <p:nvPicPr>
          <p:cNvPr descr="CompleteGraphs" id="485" name="Google Shape;485;p59"/>
          <p:cNvPicPr preferRelativeResize="0"/>
          <p:nvPr/>
        </p:nvPicPr>
        <p:blipFill rotWithShape="1">
          <a:blip r:embed="rId3">
            <a:alphaModFix/>
          </a:blip>
          <a:srcRect b="0" l="0" r="0" t="0"/>
          <a:stretch/>
        </p:blipFill>
        <p:spPr>
          <a:xfrm>
            <a:off x="2921848" y="1107976"/>
            <a:ext cx="2906175" cy="2234425"/>
          </a:xfrm>
          <a:prstGeom prst="rect">
            <a:avLst/>
          </a:prstGeom>
          <a:noFill/>
          <a:ln>
            <a:noFill/>
          </a:ln>
        </p:spPr>
      </p:pic>
      <p:graphicFrame>
        <p:nvGraphicFramePr>
          <p:cNvPr id="486" name="Google Shape;486;p59"/>
          <p:cNvGraphicFramePr/>
          <p:nvPr/>
        </p:nvGraphicFramePr>
        <p:xfrm>
          <a:off x="6890002" y="1107974"/>
          <a:ext cx="3000000" cy="3000000"/>
        </p:xfrm>
        <a:graphic>
          <a:graphicData uri="http://schemas.openxmlformats.org/drawingml/2006/table">
            <a:tbl>
              <a:tblPr>
                <a:noFill/>
                <a:tableStyleId>{87367D78-8B1A-4C8E-91F6-91740628C297}</a:tableStyleId>
              </a:tblPr>
              <a:tblGrid>
                <a:gridCol w="609900"/>
                <a:gridCol w="1162200"/>
              </a:tblGrid>
              <a:tr h="139700">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Nodes</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Edges</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2</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(2*1)/2 = 1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3</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(3*2)/2 = 3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4</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(4*3)/2 = 6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5</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(5*4)/2 = 10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6</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(6*5)/2 = 15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7</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(7*6)/2 = 21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16</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(16*15)/2 = 120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32</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(32 * 31)/2 = 496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64</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a:latin typeface="Times New Roman"/>
                          <a:ea typeface="Times New Roman"/>
                          <a:cs typeface="Times New Roman"/>
                          <a:sym typeface="Times New Roman"/>
                        </a:rPr>
                        <a:t>(64 * 63)/2 = 2016</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Overview of the Computer System - Buses</a:t>
            </a:r>
            <a:endParaRPr>
              <a:solidFill>
                <a:srgbClr val="0F7D5D"/>
              </a:solidFill>
            </a:endParaRPr>
          </a:p>
        </p:txBody>
      </p:sp>
      <p:pic>
        <p:nvPicPr>
          <p:cNvPr id="492" name="Google Shape;492;p60"/>
          <p:cNvPicPr preferRelativeResize="0"/>
          <p:nvPr/>
        </p:nvPicPr>
        <p:blipFill rotWithShape="1">
          <a:blip r:embed="rId3">
            <a:alphaModFix/>
          </a:blip>
          <a:srcRect b="0" l="16638" r="0" t="8189"/>
          <a:stretch/>
        </p:blipFill>
        <p:spPr>
          <a:xfrm>
            <a:off x="1654573" y="1017725"/>
            <a:ext cx="5288725" cy="3542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Some Important Terms</a:t>
            </a:r>
            <a:endParaRPr>
              <a:solidFill>
                <a:srgbClr val="0F7D5D"/>
              </a:solidFill>
            </a:endParaRPr>
          </a:p>
        </p:txBody>
      </p:sp>
      <p:sp>
        <p:nvSpPr>
          <p:cNvPr id="498" name="Google Shape;49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08610" lvl="0" marL="342900" rtl="0" algn="l">
              <a:lnSpc>
                <a:spcPct val="100000"/>
              </a:lnSpc>
              <a:spcBef>
                <a:spcPts val="0"/>
              </a:spcBef>
              <a:spcAft>
                <a:spcPts val="0"/>
              </a:spcAft>
              <a:buClr>
                <a:schemeClr val="dk1"/>
              </a:buClr>
              <a:buSzPct val="100000"/>
              <a:buFont typeface="Avenir"/>
              <a:buChar char="•"/>
            </a:pPr>
            <a:r>
              <a:rPr lang="en" sz="1800">
                <a:solidFill>
                  <a:schemeClr val="dk1"/>
                </a:solidFill>
              </a:rPr>
              <a:t>Instruction Set Architecture (ISA)</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Computer Organization</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MicroArchitecture</a:t>
            </a:r>
            <a:endParaRPr sz="18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Machine Code</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Assembly language code</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Reduced Instruction Set Computer (RISC)</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Complex Instruction Set Computer (CISC)</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Moore’s Law</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Applications</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Clock</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Central Processing Unit (CPU)</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RAM</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Algorithm</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Program</a:t>
            </a:r>
            <a:endParaRPr sz="2400">
              <a:solidFill>
                <a:schemeClr val="dk1"/>
              </a:solidFill>
            </a:endParaRPr>
          </a:p>
          <a:p>
            <a:pPr indent="-308610" lvl="0" marL="342900" rtl="0" algn="l">
              <a:lnSpc>
                <a:spcPct val="100000"/>
              </a:lnSpc>
              <a:spcBef>
                <a:spcPts val="360"/>
              </a:spcBef>
              <a:spcAft>
                <a:spcPts val="0"/>
              </a:spcAft>
              <a:buClr>
                <a:schemeClr val="dk1"/>
              </a:buClr>
              <a:buSzPct val="100000"/>
              <a:buFont typeface="Avenir"/>
              <a:buChar char="•"/>
            </a:pPr>
            <a:r>
              <a:rPr lang="en" sz="1800">
                <a:solidFill>
                  <a:schemeClr val="dk1"/>
                </a:solidFill>
              </a:rPr>
              <a:t>Pseudocode</a:t>
            </a:r>
            <a:endParaRPr sz="24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 Dates</a:t>
            </a:r>
            <a:endParaRPr/>
          </a:p>
        </p:txBody>
      </p:sp>
      <p:sp>
        <p:nvSpPr>
          <p:cNvPr id="158" name="Google Shape;15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Midterm 1: February 19, 2025, Wednesday</a:t>
            </a:r>
            <a:endParaRPr/>
          </a:p>
          <a:p>
            <a:pPr indent="0" lvl="0" marL="0" rtl="0" algn="l">
              <a:spcBef>
                <a:spcPts val="1000"/>
              </a:spcBef>
              <a:spcAft>
                <a:spcPts val="0"/>
              </a:spcAft>
              <a:buClr>
                <a:schemeClr val="dk1"/>
              </a:buClr>
              <a:buSzPts val="1100"/>
              <a:buFont typeface="Arial"/>
              <a:buNone/>
            </a:pPr>
            <a:r>
              <a:rPr lang="en"/>
              <a:t>Midterm</a:t>
            </a:r>
            <a:r>
              <a:rPr lang="en"/>
              <a:t> 2: April 2, 2025, Wednesday</a:t>
            </a:r>
            <a:endParaRPr/>
          </a:p>
          <a:p>
            <a:pPr indent="0" lvl="0" marL="0" rtl="0" algn="l">
              <a:spcBef>
                <a:spcPts val="1000"/>
              </a:spcBef>
              <a:spcAft>
                <a:spcPts val="1000"/>
              </a:spcAft>
              <a:buNone/>
            </a:pPr>
            <a:r>
              <a:rPr lang="en"/>
              <a:t>Final Exam: May 2, 2025, Friday (3:00 pm to 5:30 pm)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Video of the Day</a:t>
            </a:r>
            <a:endParaRPr>
              <a:solidFill>
                <a:srgbClr val="0F7D5D"/>
              </a:solidFill>
            </a:endParaRPr>
          </a:p>
        </p:txBody>
      </p:sp>
      <p:sp>
        <p:nvSpPr>
          <p:cNvPr id="504" name="Google Shape;50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https://www.youtube.com/watch?v=-M6lANfzFsM</a:t>
            </a:r>
            <a:endParaRPr/>
          </a:p>
          <a:p>
            <a:pPr indent="0" lvl="0" marL="0" rtl="0" algn="l">
              <a:spcBef>
                <a:spcPts val="1000"/>
              </a:spcBef>
              <a:spcAft>
                <a:spcPts val="1000"/>
              </a:spcAft>
              <a:buNone/>
            </a:pPr>
            <a:r>
              <a:t/>
            </a:r>
            <a:endParaRPr/>
          </a:p>
        </p:txBody>
      </p:sp>
      <p:pic>
        <p:nvPicPr>
          <p:cNvPr descr="Visit Our Parent Company EarthOne ➤&#10;https://earthone.io/&#10;&#10;In this video, we’ll be discussing the evolution of computing – more specifically, the evolution of the technologies that have brought upon the modern computing era. &#10;&#10;00:00 Intro&#10;&#10;[0:30-5:33]  Origins of Computing - Starting off we'll look at, the origins of computing from as far back as 3000 BC with the abacus and progressing to discuss some of the first mechanical computers. After this, we'll get to see the first signs of modern computing emerge, through the use of electromechanical relays in computers along with punched cards for data I/O.&#10;&#10;[5:33-8:36] 1st Generation of Computing - Following that we'll discuss, the 1st generation of modern computing, the vacuum tube era. The first technology that was fully digital and resembled how modern computers operate.&#10;&#10;[8:36-10:49] 2nd Generation of Computing - Afterwards we'll discuss, the 2nd generation of modern computing, the transistor era. The transistor miniaturized the vacuum tube and was much more efficient in terms of speed, power consumption, heat and more. It is the core technology behind how all computers operate today. &#10;&#10;[10:49-13:04] 3rd Generation of Computing - To conclude we'll discuss, the 3rd generation of modern computing, the integrated circuit era. The integrated circuit was able to pack many transistors onto a single chip and is behind the exponential growth of modern technology.&#10;&#10;Become A Member &amp; Help Us Grow ➤ &#10;&#10;https://subscribe.futurology.earthone.io/member&#10;&#10;Learn More About Us Here  ➤&#10;&#10;https://futurology.earthone.io&#10;&#10;Join Our Discord ➤&#10;&#10;https://subscribe.futurology.earthone.io/discord&#10;&#10;Soundtrack ➤&#10;&#10;♫ 00;00 &quot;Blue Bird&quot; by Av.i&#10;♫ 00;30 &quot;Sun&quot; by HOME&#10;♫ 02;55 &quot;Resonance&quot; by HOME&#10;♫ 05;33 &quot;If I'm Wrong&quot; by HOME &#10;♫ 07;47 &quot;New Machines&quot; by HOME &#10;♫ 10;41 &quot;Decay&quot; by HOME &#10;♫ 13;04 &quot;June&quot; by Aire Atlantica &#10;&#10;Producer ➤ Ankur Bargotra&#10;&#10;Follow The Producers Social Media Accounts ➤&#10;&#10;https://twitter.com/enchorb &#10;http://www.snapchat.com/add/enchorb &#10;http://www.instagram.com/enchorb" id="505" name="Google Shape;505;p62" title="The History of Computing">
            <a:hlinkClick r:id="rId4"/>
          </p:cNvPr>
          <p:cNvPicPr preferRelativeResize="0"/>
          <p:nvPr/>
        </p:nvPicPr>
        <p:blipFill>
          <a:blip r:embed="rId5">
            <a:alphaModFix/>
          </a:blip>
          <a:stretch>
            <a:fillRect/>
          </a:stretch>
        </p:blipFill>
        <p:spPr>
          <a:xfrm>
            <a:off x="1670850" y="1714500"/>
            <a:ext cx="5904925" cy="332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Plagiarism and LLM Use Policy</a:t>
            </a:r>
            <a:endParaRPr/>
          </a:p>
        </p:txBody>
      </p:sp>
      <p:sp>
        <p:nvSpPr>
          <p:cNvPr id="164" name="Google Shape;16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41947" lvl="0" marL="457200" rtl="0" algn="l">
              <a:spcBef>
                <a:spcPts val="0"/>
              </a:spcBef>
              <a:spcAft>
                <a:spcPts val="0"/>
              </a:spcAft>
              <a:buSzPct val="100000"/>
              <a:buChar char="➢"/>
            </a:pPr>
            <a:r>
              <a:rPr lang="en"/>
              <a:t>Cheating, copying, or plagiarizing any work submied for grading is strictly prohibited.</a:t>
            </a:r>
            <a:endParaRPr/>
          </a:p>
          <a:p>
            <a:pPr indent="-341947" lvl="0" marL="457200" rtl="0" algn="l">
              <a:spcBef>
                <a:spcPts val="1000"/>
              </a:spcBef>
              <a:spcAft>
                <a:spcPts val="0"/>
              </a:spcAft>
              <a:buSzPct val="100000"/>
              <a:buChar char="➢"/>
            </a:pPr>
            <a:r>
              <a:rPr lang="en"/>
              <a:t>Students found engaging in such activities may receive a failing grade and face disciplinary action, including possible expulsion.</a:t>
            </a:r>
            <a:endParaRPr/>
          </a:p>
          <a:p>
            <a:pPr indent="-341947" lvl="0" marL="457200" rtl="0" algn="l">
              <a:spcBef>
                <a:spcPts val="1000"/>
              </a:spcBef>
              <a:spcAft>
                <a:spcPts val="0"/>
              </a:spcAft>
              <a:buSzPct val="100000"/>
              <a:buChar char="➢"/>
            </a:pPr>
            <a:r>
              <a:rPr lang="en"/>
              <a:t>Use of Large Language Models (LLMs) for homework assistance is permied, but students must submit:</a:t>
            </a:r>
            <a:endParaRPr/>
          </a:p>
          <a:p>
            <a:pPr indent="-320357" lvl="1" marL="914400" rtl="0" algn="l">
              <a:spcBef>
                <a:spcPts val="1000"/>
              </a:spcBef>
              <a:spcAft>
                <a:spcPts val="0"/>
              </a:spcAft>
              <a:buSzPct val="100000"/>
              <a:buChar char="○"/>
            </a:pPr>
            <a:r>
              <a:rPr lang="en"/>
              <a:t>Screenshots of the LLM conversation, showing prompts and responses.</a:t>
            </a:r>
            <a:endParaRPr/>
          </a:p>
          <a:p>
            <a:pPr indent="-320357" lvl="1" marL="914400" rtl="0" algn="l">
              <a:spcBef>
                <a:spcPts val="1000"/>
              </a:spcBef>
              <a:spcAft>
                <a:spcPts val="0"/>
              </a:spcAft>
              <a:buSzPct val="100000"/>
              <a:buChar char="○"/>
            </a:pPr>
            <a:r>
              <a:rPr lang="en"/>
              <a:t>A reflection on how the tool was used and its impact on their understanding</a:t>
            </a:r>
            <a:endParaRPr/>
          </a:p>
          <a:p>
            <a:pPr indent="-341947" lvl="0" marL="457200" rtl="0" algn="l">
              <a:spcBef>
                <a:spcPts val="1000"/>
              </a:spcBef>
              <a:spcAft>
                <a:spcPts val="1000"/>
              </a:spcAft>
              <a:buSzPct val="100000"/>
              <a:buChar char="➢"/>
            </a:pPr>
            <a:r>
              <a:rPr lang="en"/>
              <a:t>Failure to comply with these requirements will result in penalties as per the university’s academic integrity policy.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F7D5D"/>
                </a:solidFill>
              </a:rPr>
              <a:t>Get to know.</a:t>
            </a:r>
            <a:endParaRPr>
              <a:solidFill>
                <a:srgbClr val="0F7D5D"/>
              </a:solidFill>
            </a:endParaRPr>
          </a:p>
        </p:txBody>
      </p:sp>
      <p:sp>
        <p:nvSpPr>
          <p:cNvPr id="170" name="Google Shape;17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In-class activity</a:t>
            </a:r>
            <a:endParaRPr/>
          </a:p>
          <a:p>
            <a:pPr indent="-361950" lvl="0" marL="457200" rtl="0" algn="l">
              <a:spcBef>
                <a:spcPts val="1000"/>
              </a:spcBef>
              <a:spcAft>
                <a:spcPts val="0"/>
              </a:spcAft>
              <a:buSzPts val="2100"/>
              <a:buChar char="-"/>
            </a:pPr>
            <a:r>
              <a:rPr lang="en"/>
              <a:t>Introduce yourself</a:t>
            </a:r>
            <a:endParaRPr/>
          </a:p>
          <a:p>
            <a:pPr indent="-361950" lvl="0" marL="457200" rtl="0" algn="l">
              <a:spcBef>
                <a:spcPts val="1000"/>
              </a:spcBef>
              <a:spcAft>
                <a:spcPts val="0"/>
              </a:spcAft>
              <a:buSzPts val="2100"/>
              <a:buChar char="-"/>
            </a:pPr>
            <a:r>
              <a:rPr lang="en"/>
              <a:t>Why computer engineering</a:t>
            </a:r>
            <a:endParaRPr/>
          </a:p>
          <a:p>
            <a:pPr indent="-361950" lvl="0" marL="457200" rtl="0" algn="l">
              <a:spcBef>
                <a:spcPts val="1000"/>
              </a:spcBef>
              <a:spcAft>
                <a:spcPts val="0"/>
              </a:spcAft>
              <a:buSzPts val="2100"/>
              <a:buChar char="-"/>
            </a:pPr>
            <a:r>
              <a:rPr lang="en"/>
              <a:t>Why do you want to take this course</a:t>
            </a:r>
            <a:endParaRPr/>
          </a:p>
          <a:p>
            <a:pPr indent="-361950" lvl="0" marL="457200" rtl="0" algn="l">
              <a:spcBef>
                <a:spcPts val="1000"/>
              </a:spcBef>
              <a:spcAft>
                <a:spcPts val="0"/>
              </a:spcAft>
              <a:buSzPts val="2100"/>
              <a:buChar char="-"/>
            </a:pPr>
            <a:r>
              <a:rPr lang="en"/>
              <a:t>One fun fact about you that’s not on social media</a:t>
            </a:r>
            <a:endParaRPr/>
          </a:p>
          <a:p>
            <a:pPr indent="0" lvl="0" marL="0" rtl="0" algn="l">
              <a:spcBef>
                <a:spcPts val="1000"/>
              </a:spcBef>
              <a:spcAft>
                <a:spcPts val="10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Why study Computer Organization?</a:t>
            </a:r>
            <a:endParaRPr/>
          </a:p>
        </p:txBody>
      </p:sp>
      <p:pic>
        <p:nvPicPr>
          <p:cNvPr id="176" name="Google Shape;176;p20"/>
          <p:cNvPicPr preferRelativeResize="0"/>
          <p:nvPr/>
        </p:nvPicPr>
        <p:blipFill>
          <a:blip r:embed="rId3">
            <a:alphaModFix/>
          </a:blip>
          <a:stretch>
            <a:fillRect/>
          </a:stretch>
        </p:blipFill>
        <p:spPr>
          <a:xfrm>
            <a:off x="2956138" y="1645700"/>
            <a:ext cx="3413175" cy="308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Where can you work with skills you will learn?</a:t>
            </a:r>
            <a:endParaRPr/>
          </a:p>
        </p:txBody>
      </p:sp>
      <p:pic>
        <p:nvPicPr>
          <p:cNvPr id="182" name="Google Shape;182;p21"/>
          <p:cNvPicPr preferRelativeResize="0"/>
          <p:nvPr/>
        </p:nvPicPr>
        <p:blipFill>
          <a:blip r:embed="rId3">
            <a:alphaModFix/>
          </a:blip>
          <a:stretch>
            <a:fillRect/>
          </a:stretch>
        </p:blipFill>
        <p:spPr>
          <a:xfrm>
            <a:off x="988875" y="1361597"/>
            <a:ext cx="3624035" cy="2115655"/>
          </a:xfrm>
          <a:prstGeom prst="rect">
            <a:avLst/>
          </a:prstGeom>
          <a:noFill/>
          <a:ln>
            <a:noFill/>
          </a:ln>
        </p:spPr>
      </p:pic>
      <p:pic>
        <p:nvPicPr>
          <p:cNvPr id="183" name="Google Shape;183;p21"/>
          <p:cNvPicPr preferRelativeResize="0"/>
          <p:nvPr/>
        </p:nvPicPr>
        <p:blipFill>
          <a:blip r:embed="rId4">
            <a:alphaModFix/>
          </a:blip>
          <a:stretch>
            <a:fillRect/>
          </a:stretch>
        </p:blipFill>
        <p:spPr>
          <a:xfrm>
            <a:off x="4789613" y="1327100"/>
            <a:ext cx="3221988" cy="3343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A2C4C9"/>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